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1" r:id="rId1"/>
    <p:sldMasterId id="2147483713" r:id="rId2"/>
    <p:sldMasterId id="2147483726" r:id="rId3"/>
  </p:sldMasterIdLst>
  <p:notesMasterIdLst>
    <p:notesMasterId r:id="rId25"/>
  </p:notesMasterIdLst>
  <p:sldIdLst>
    <p:sldId id="1085" r:id="rId4"/>
    <p:sldId id="1112" r:id="rId5"/>
    <p:sldId id="1113" r:id="rId6"/>
    <p:sldId id="259" r:id="rId7"/>
    <p:sldId id="261" r:id="rId8"/>
    <p:sldId id="257" r:id="rId9"/>
    <p:sldId id="1092" r:id="rId10"/>
    <p:sldId id="1090" r:id="rId11"/>
    <p:sldId id="1089" r:id="rId12"/>
    <p:sldId id="299" r:id="rId13"/>
    <p:sldId id="1109" r:id="rId14"/>
    <p:sldId id="1104" r:id="rId15"/>
    <p:sldId id="301" r:id="rId16"/>
    <p:sldId id="256" r:id="rId17"/>
    <p:sldId id="262" r:id="rId18"/>
    <p:sldId id="1101" r:id="rId19"/>
    <p:sldId id="1096" r:id="rId20"/>
    <p:sldId id="1111" r:id="rId21"/>
    <p:sldId id="1103" r:id="rId22"/>
    <p:sldId id="473" r:id="rId23"/>
    <p:sldId id="447" r:id="rId24"/>
  </p:sldIdLst>
  <p:sldSz cx="12192000" cy="6858000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Garamond" panose="02020404030301010803" pitchFamily="18" charset="0"/>
      <p:regular r:id="rId33"/>
      <p:bold r:id="rId34"/>
      <p:italic r:id="rId35"/>
    </p:embeddedFont>
  </p:embeddedFontLst>
  <p:custDataLst>
    <p:tags r:id="rId3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66"/>
    <a:srgbClr val="653816"/>
    <a:srgbClr val="FFFFFF"/>
    <a:srgbClr val="663816"/>
    <a:srgbClr val="623614"/>
    <a:srgbClr val="826142"/>
    <a:srgbClr val="993300"/>
    <a:srgbClr val="FF99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4" autoAdjust="0"/>
    <p:restoredTop sz="99112" autoAdjust="0"/>
  </p:normalViewPr>
  <p:slideViewPr>
    <p:cSldViewPr snapToGrid="0">
      <p:cViewPr varScale="1">
        <p:scale>
          <a:sx n="74" d="100"/>
          <a:sy n="74" d="100"/>
        </p:scale>
        <p:origin x="78" y="3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F7D78D1B-4C17-41D8-B26B-A90E9964C0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8ABFE82-24D4-4E7A-B620-26F3F1FDCEA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D2AC378-3954-4237-867B-60CF47B0610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2949" name="Rectangle 5">
            <a:extLst>
              <a:ext uri="{FF2B5EF4-FFF2-40B4-BE49-F238E27FC236}">
                <a16:creationId xmlns:a16="http://schemas.microsoft.com/office/drawing/2014/main" id="{856B4562-D807-4E91-9A4D-0CA7070B913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A6099AED-6F17-4456-81C5-730EFD45A1D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>
            <a:extLst>
              <a:ext uri="{FF2B5EF4-FFF2-40B4-BE49-F238E27FC236}">
                <a16:creationId xmlns:a16="http://schemas.microsoft.com/office/drawing/2014/main" id="{1AE7ECDD-B60B-4D38-97CF-246B1584AF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E627829-1729-4A66-993C-BEDB061757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5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3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51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2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72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>
            <a:extLst>
              <a:ext uri="{FF2B5EF4-FFF2-40B4-BE49-F238E27FC236}">
                <a16:creationId xmlns:a16="http://schemas.microsoft.com/office/drawing/2014/main" id="{CF5FD7AF-7CE7-4F63-9B9E-1D5ED7CC2B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备注占位符 2">
            <a:extLst>
              <a:ext uri="{FF2B5EF4-FFF2-40B4-BE49-F238E27FC236}">
                <a16:creationId xmlns:a16="http://schemas.microsoft.com/office/drawing/2014/main" id="{9D94FDA4-E4C0-4EC4-8A95-7B76FD573E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684" name="灯片编号占位符 3">
            <a:extLst>
              <a:ext uri="{FF2B5EF4-FFF2-40B4-BE49-F238E27FC236}">
                <a16:creationId xmlns:a16="http://schemas.microsoft.com/office/drawing/2014/main" id="{A6856B41-1DB3-4EE7-B7F6-33DB78CA2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96C0BF26-4937-47BA-B3D5-05B00A048105}" type="slidenum">
              <a:rPr lang="zh-CN" altLang="en-US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393CB-5183-BA2B-7F4E-6C4F772E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6CEB2-39D1-4063-9C13-C407EEE28DA3}" type="datetimeFigureOut">
              <a:rPr lang="vi-VN"/>
              <a:pPr>
                <a:defRPr/>
              </a:pPr>
              <a:t>19/04/2023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C5B02-2490-004B-3699-81409D92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AD567-40C6-BA8E-C0C0-D70415EF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6C105-5CD5-4869-BACD-426262A6169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8038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1EEAE-ED49-548C-443B-8FEEA095D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95098-C911-4571-B68D-3958D502C064}" type="datetimeFigureOut">
              <a:rPr lang="vi-VN"/>
              <a:pPr>
                <a:defRPr/>
              </a:pPr>
              <a:t>19/04/2023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69B67-08F2-0524-2EFD-2E6A57A0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A1659-9793-567E-3B43-EF699B602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9E58C-958F-44B0-B7DB-701492753FB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59742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C9416-28B1-4F66-AB4F-0EEACDD9B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755E1-0A07-43DF-A3BA-B3967741ADD9}" type="datetimeFigureOut">
              <a:rPr lang="vi-VN"/>
              <a:pPr>
                <a:defRPr/>
              </a:pPr>
              <a:t>19/04/2023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F61C6-8618-F2D5-A9A3-F5919CE1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EDD47-3184-E9D5-2335-EEAB9C05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7F17F-BAE3-4BF7-B3E3-4E005787871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82236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3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36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23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42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95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20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4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1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8672F-85B1-27BE-8C26-F78BD003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E50B6-A21C-4072-B892-FB5641705186}" type="datetimeFigureOut">
              <a:rPr lang="vi-VN"/>
              <a:pPr>
                <a:defRPr/>
              </a:pPr>
              <a:t>19/04/2023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5AFBD-9E15-8343-4A7D-640D4035F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98AD0-19A7-3A71-31C3-038B8021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4A4F9-A7CF-4B06-9B61-DF69D75A6A0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81896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33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64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71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6"/>
            <a:ext cx="12192000" cy="33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27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31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91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60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59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8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54774-41BD-45FA-1481-1D70B1FEC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5489-7BB4-4C0D-BC0E-1305BC7DB79E}" type="datetimeFigureOut">
              <a:rPr lang="vi-VN"/>
              <a:pPr>
                <a:defRPr/>
              </a:pPr>
              <a:t>19/04/2023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A0B54-E1B4-DF12-9B4A-1A0C48FE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2CF1D-375D-7DBF-672C-B65F5FF4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44AE6-CE28-4EDF-8033-31FCBA7BF98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37879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83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56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7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77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6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F517FA-CB1B-972A-0062-E569D52F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B51A-C573-4F75-804A-21D26749B387}" type="datetimeFigureOut">
              <a:rPr lang="vi-VN"/>
              <a:pPr>
                <a:defRPr/>
              </a:pPr>
              <a:t>19/04/2023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519837-19D1-AC3A-E935-C47505C9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B01525-25A8-8455-0FF6-753AE1C13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60983-31C2-42FD-A2FA-4B781FB47B5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5768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2B5520-0AF3-97BA-43F2-41D8D672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765A7-0A72-48B5-9F4E-B207D8684453}" type="datetimeFigureOut">
              <a:rPr lang="vi-VN"/>
              <a:pPr>
                <a:defRPr/>
              </a:pPr>
              <a:t>19/04/2023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C336E7-1727-A7FD-80C2-062673C2F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CFFF3E-B3D7-9159-4A18-3B30005B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883C-77F9-4741-80D7-D5AD009CFF7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6287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691A987-48AC-0D57-79A9-85490A0E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0B73E-092B-4D88-9D17-E5BB7EE86178}" type="datetimeFigureOut">
              <a:rPr lang="vi-VN"/>
              <a:pPr>
                <a:defRPr/>
              </a:pPr>
              <a:t>19/04/2023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9B5E7B-FB6B-612B-D082-5CBFD69C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824D81D-1B51-408C-2BA8-F8E9DC20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B3B82-2324-41D6-B041-06742AB75B5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9683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8FEBAF0-254E-AA60-5690-A4559ECFB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21489-D1CE-4B38-A18A-26A483E5EAC2}" type="datetimeFigureOut">
              <a:rPr lang="vi-VN"/>
              <a:pPr>
                <a:defRPr/>
              </a:pPr>
              <a:t>19/04/2023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977E18-59AD-668C-19FA-964052630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7AC58FD-694E-3489-F198-519713DD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DDCEE-1983-4846-B70D-B867AFDECA0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3798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132EC1-E2DE-73DA-273C-3D65C2CF1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89CB-EE7A-4F57-8C68-FF88FED48D5B}" type="datetimeFigureOut">
              <a:rPr lang="vi-VN"/>
              <a:pPr>
                <a:defRPr/>
              </a:pPr>
              <a:t>19/04/2023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C081D4-E4A7-3DF0-C530-AF54146B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FDD240-144F-C5F8-F7C5-51F12258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7F5A1-DBA6-4199-872E-3AB5C0FB7F3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74545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14178C-AB58-1A93-CD0E-26D3E2FE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C6AAE-2AA1-4F60-BA2C-60C15C08A365}" type="datetimeFigureOut">
              <a:rPr lang="vi-VN"/>
              <a:pPr>
                <a:defRPr/>
              </a:pPr>
              <a:t>19/04/2023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B90745-646C-4672-30D4-175F1316E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B1A946-C5FD-F5E1-4F76-4685766E3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41546-212A-42C7-8DCB-DFF5B1702FA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4633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591856F-70AF-5682-E702-2A2B307C0A4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  <a:endParaRPr lang="vi-VN" altLang="vi-V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9F73D11-EEEC-9390-5D4A-ADF24F5655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  <a:endParaRPr lang="vi-VN" alt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CB59E-7791-F2EA-A39D-4871F9DACC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57642A-CF7A-4909-8910-FD38CA9DF8EE}" type="datetimeFigureOut">
              <a:rPr lang="vi-VN"/>
              <a:pPr>
                <a:defRPr/>
              </a:pPr>
              <a:t>19/04/2023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8A0C8-E649-D5FC-EF74-0A9FC277DE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7A8DF-86AC-B1DA-E5BE-4718AA8D3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3C92A5-A5DD-46A7-A02C-697E7BA2D95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4044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8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jpg"/><Relationship Id="rId9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jpe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31.jpe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31.jpe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31.jpe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2.m4a"/><Relationship Id="rId7" Type="http://schemas.openxmlformats.org/officeDocument/2006/relationships/image" Target="../media/image16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4a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slide" Target="slide5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16.gif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89BA507-1CBA-76D2-D6EF-E8612C65E9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2"/>
          <a:stretch>
            <a:fillRect/>
          </a:stretch>
        </p:blipFill>
        <p:spPr>
          <a:xfrm>
            <a:off x="0" y="4572884"/>
            <a:ext cx="3509963" cy="1419387"/>
          </a:xfrm>
          <a:custGeom>
            <a:avLst/>
            <a:gdLst>
              <a:gd name="connsiteX0" fmla="*/ 0 w 3509839"/>
              <a:gd name="connsiteY0" fmla="*/ 0 h 2142445"/>
              <a:gd name="connsiteX1" fmla="*/ 3509839 w 3509839"/>
              <a:gd name="connsiteY1" fmla="*/ 0 h 2142445"/>
              <a:gd name="connsiteX2" fmla="*/ 3509839 w 3509839"/>
              <a:gd name="connsiteY2" fmla="*/ 2142445 h 2142445"/>
              <a:gd name="connsiteX3" fmla="*/ 0 w 3509839"/>
              <a:gd name="connsiteY3" fmla="*/ 2142445 h 214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839" h="2142445">
                <a:moveTo>
                  <a:pt x="0" y="0"/>
                </a:moveTo>
                <a:lnTo>
                  <a:pt x="3509839" y="0"/>
                </a:lnTo>
                <a:lnTo>
                  <a:pt x="3509839" y="2142445"/>
                </a:lnTo>
                <a:lnTo>
                  <a:pt x="0" y="2142445"/>
                </a:lnTo>
                <a:close/>
              </a:path>
            </a:pathLst>
          </a:cu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0457ECC-1105-E497-41DD-92750C50BC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2" r="1052" b="43209"/>
          <a:stretch>
            <a:fillRect/>
          </a:stretch>
        </p:blipFill>
        <p:spPr>
          <a:xfrm>
            <a:off x="0" y="5832744"/>
            <a:ext cx="12192000" cy="1068119"/>
          </a:xfrm>
          <a:custGeom>
            <a:avLst/>
            <a:gdLst>
              <a:gd name="connsiteX0" fmla="*/ 0 w 12192000"/>
              <a:gd name="connsiteY0" fmla="*/ 0 h 1533625"/>
              <a:gd name="connsiteX1" fmla="*/ 12192000 w 12192000"/>
              <a:gd name="connsiteY1" fmla="*/ 0 h 1533625"/>
              <a:gd name="connsiteX2" fmla="*/ 12192000 w 12192000"/>
              <a:gd name="connsiteY2" fmla="*/ 1533625 h 1533625"/>
              <a:gd name="connsiteX3" fmla="*/ 0 w 12192000"/>
              <a:gd name="connsiteY3" fmla="*/ 1533625 h 15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33625">
                <a:moveTo>
                  <a:pt x="0" y="0"/>
                </a:moveTo>
                <a:lnTo>
                  <a:pt x="12192000" y="0"/>
                </a:lnTo>
                <a:lnTo>
                  <a:pt x="12192000" y="1533625"/>
                </a:lnTo>
                <a:lnTo>
                  <a:pt x="0" y="1533625"/>
                </a:lnTo>
                <a:close/>
              </a:path>
            </a:pathLst>
          </a:custGeom>
        </p:spPr>
      </p:pic>
      <p:pic>
        <p:nvPicPr>
          <p:cNvPr id="17412" name="Graphic 8">
            <a:extLst>
              <a:ext uri="{FF2B5EF4-FFF2-40B4-BE49-F238E27FC236}">
                <a16:creationId xmlns:a16="http://schemas.microsoft.com/office/drawing/2014/main" id="{8D252F60-CD63-FFEA-2312-F39754632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4791919"/>
            <a:ext cx="2627313" cy="220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0E6E21F-75B8-F256-1B2E-5CCF5899DF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503"/>
          <a:stretch>
            <a:fillRect/>
          </a:stretch>
        </p:blipFill>
        <p:spPr>
          <a:xfrm>
            <a:off x="8817065" y="4739558"/>
            <a:ext cx="3384550" cy="2145875"/>
          </a:xfrm>
          <a:custGeom>
            <a:avLst/>
            <a:gdLst>
              <a:gd name="connsiteX0" fmla="*/ 0 w 3383808"/>
              <a:gd name="connsiteY0" fmla="*/ 0 h 2258159"/>
              <a:gd name="connsiteX1" fmla="*/ 3383808 w 3383808"/>
              <a:gd name="connsiteY1" fmla="*/ 0 h 2258159"/>
              <a:gd name="connsiteX2" fmla="*/ 3383808 w 3383808"/>
              <a:gd name="connsiteY2" fmla="*/ 2258159 h 2258159"/>
              <a:gd name="connsiteX3" fmla="*/ 0 w 3383808"/>
              <a:gd name="connsiteY3" fmla="*/ 2258159 h 225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3808" h="2258159">
                <a:moveTo>
                  <a:pt x="0" y="0"/>
                </a:moveTo>
                <a:lnTo>
                  <a:pt x="3383808" y="0"/>
                </a:lnTo>
                <a:lnTo>
                  <a:pt x="3383808" y="2258159"/>
                </a:lnTo>
                <a:lnTo>
                  <a:pt x="0" y="2258159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602C3F-76C6-FCA1-19BD-BCC2C76B289D}"/>
              </a:ext>
            </a:extLst>
          </p:cNvPr>
          <p:cNvSpPr/>
          <p:nvPr/>
        </p:nvSpPr>
        <p:spPr>
          <a:xfrm>
            <a:off x="1837000" y="1691460"/>
            <a:ext cx="8472488" cy="6781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847075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11430"/>
              <a:solidFill>
                <a:srgbClr val="016C1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 w="11430"/>
              <a:solidFill>
                <a:srgbClr val="016C1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CHÀO 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MỪNG QUÝ THẦY </a:t>
            </a:r>
            <a:r>
              <a:rPr kumimoji="0" lang="en-US" sz="48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CÔ VỀ DỰ GIỜ THĂM </a:t>
            </a:r>
            <a:r>
              <a:rPr kumimoji="0" lang="en-US" sz="54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LỚP</a:t>
            </a:r>
            <a:r>
              <a:rPr kumimoji="0" lang="en-US" sz="48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2E0592-DBC3-F964-58B9-67909A476B96}"/>
              </a:ext>
            </a:extLst>
          </p:cNvPr>
          <p:cNvSpPr/>
          <p:nvPr/>
        </p:nvSpPr>
        <p:spPr>
          <a:xfrm>
            <a:off x="3169730" y="4339976"/>
            <a:ext cx="7904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 w="10541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</a:t>
            </a:r>
            <a:r>
              <a:rPr lang="en-US" sz="3200" b="1" i="1">
                <a:ln w="10541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Ph</a:t>
            </a:r>
            <a:r>
              <a:rPr lang="vi-VN" sz="3200" b="1" i="1">
                <a:ln w="10541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i="1">
                <a:ln w="10541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 Thảo</a:t>
            </a:r>
            <a:endParaRPr kumimoji="0" lang="en-US" sz="3200" b="1" i="1" u="none" strike="noStrike" kern="1200" cap="none" spc="0" normalizeH="0" baseline="0" noProof="0">
              <a:ln w="10541" cmpd="sng">
                <a:noFill/>
                <a:prstDash val="solid"/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6" name="Graphic 14">
            <a:extLst>
              <a:ext uri="{FF2B5EF4-FFF2-40B4-BE49-F238E27FC236}">
                <a16:creationId xmlns:a16="http://schemas.microsoft.com/office/drawing/2014/main" id="{452A2BC6-0A9C-8E36-A99F-6AB6AED3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437" y="-288457"/>
            <a:ext cx="271462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Graphic 16">
            <a:extLst>
              <a:ext uri="{FF2B5EF4-FFF2-40B4-BE49-F238E27FC236}">
                <a16:creationId xmlns:a16="http://schemas.microsoft.com/office/drawing/2014/main" id="{3EDA5DF8-338E-BEBA-BC75-8ACBEAA9A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75" y="-333375"/>
            <a:ext cx="12858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Graphic 17">
            <a:extLst>
              <a:ext uri="{FF2B5EF4-FFF2-40B4-BE49-F238E27FC236}">
                <a16:creationId xmlns:a16="http://schemas.microsoft.com/office/drawing/2014/main" id="{E16F5F3B-6FE1-A939-0906-52522F9C3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325" y="1260475"/>
            <a:ext cx="1019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Graphic 18">
            <a:extLst>
              <a:ext uri="{FF2B5EF4-FFF2-40B4-BE49-F238E27FC236}">
                <a16:creationId xmlns:a16="http://schemas.microsoft.com/office/drawing/2014/main" id="{341D6272-9D09-CAD8-E2AF-BCB8694B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9100" y="-1030288"/>
            <a:ext cx="3095625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AF8349-1371-2F90-9F45-EEF27A65B6EA}"/>
              </a:ext>
            </a:extLst>
          </p:cNvPr>
          <p:cNvSpPr/>
          <p:nvPr/>
        </p:nvSpPr>
        <p:spPr>
          <a:xfrm>
            <a:off x="3540075" y="2848845"/>
            <a:ext cx="5111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0541" cmpd="sng">
                  <a:noFill/>
                  <a:prstDash val="solid"/>
                </a:ln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</a:rPr>
              <a:t>MÔN</a:t>
            </a:r>
            <a:r>
              <a:rPr lang="en-US" sz="4800" b="1">
                <a:ln w="10541" cmpd="sng">
                  <a:noFill/>
                  <a:prstDash val="solid"/>
                </a:ln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:</a:t>
            </a:r>
            <a:r>
              <a:rPr kumimoji="0" lang="en-US" sz="4800" b="1" i="0" u="none" strike="noStrike" kern="1200" cap="none" spc="0" normalizeH="0" baseline="0" noProof="0">
                <a:ln w="10541" cmpd="sng">
                  <a:noFill/>
                  <a:prstDash val="solid"/>
                </a:ln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</a:rPr>
              <a:t>TOÁN </a:t>
            </a:r>
            <a:endParaRPr kumimoji="0" lang="en-US" sz="4800" b="1" i="0" u="none" strike="noStrike" kern="1200" cap="none" spc="0" normalizeH="0" baseline="0" noProof="0" dirty="0">
              <a:ln w="10541" cmpd="sng">
                <a:noFill/>
                <a:prstDash val="solid"/>
              </a:ln>
              <a:solidFill>
                <a:srgbClr val="008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75C8C27-6B28-E655-6660-507FD96569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2485"/>
          <a:stretch>
            <a:fillRect/>
          </a:stretch>
        </p:blipFill>
        <p:spPr>
          <a:xfrm>
            <a:off x="0" y="5319713"/>
            <a:ext cx="3657600" cy="1538287"/>
          </a:xfrm>
          <a:custGeom>
            <a:avLst/>
            <a:gdLst>
              <a:gd name="connsiteX0" fmla="*/ 0 w 3657296"/>
              <a:gd name="connsiteY0" fmla="*/ 0 h 1538130"/>
              <a:gd name="connsiteX1" fmla="*/ 3657296 w 3657296"/>
              <a:gd name="connsiteY1" fmla="*/ 0 h 1538130"/>
              <a:gd name="connsiteX2" fmla="*/ 3657296 w 3657296"/>
              <a:gd name="connsiteY2" fmla="*/ 1538130 h 1538130"/>
              <a:gd name="connsiteX3" fmla="*/ 0 w 3657296"/>
              <a:gd name="connsiteY3" fmla="*/ 1538130 h 153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296" h="1538130">
                <a:moveTo>
                  <a:pt x="0" y="0"/>
                </a:moveTo>
                <a:lnTo>
                  <a:pt x="3657296" y="0"/>
                </a:lnTo>
                <a:lnTo>
                  <a:pt x="3657296" y="1538130"/>
                </a:lnTo>
                <a:lnTo>
                  <a:pt x="0" y="1538130"/>
                </a:lnTo>
                <a:close/>
              </a:path>
            </a:pathLst>
          </a:custGeom>
        </p:spPr>
      </p:pic>
      <p:sp>
        <p:nvSpPr>
          <p:cNvPr id="15" name="矩形 259">
            <a:extLst>
              <a:ext uri="{FF2B5EF4-FFF2-40B4-BE49-F238E27FC236}">
                <a16:creationId xmlns:a16="http://schemas.microsoft.com/office/drawing/2014/main" id="{1FC39D5D-5555-4BD4-A7D1-0003AE055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985" y="4498"/>
            <a:ext cx="85854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26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PHÒNG GIÁO DỤC VÀ ĐÀO TẠO HUYỆN THANH TRÌ</a:t>
            </a:r>
            <a:endParaRPr lang="zh-CN" altLang="en-US" sz="260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矩形 259">
            <a:extLst>
              <a:ext uri="{FF2B5EF4-FFF2-40B4-BE49-F238E27FC236}">
                <a16:creationId xmlns:a16="http://schemas.microsoft.com/office/drawing/2014/main" id="{81DE59F5-EB73-4F03-8C5B-3B8D7F7B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908" y="451633"/>
            <a:ext cx="85854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26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TRƯỜNG TIỂU HỌC </a:t>
            </a:r>
            <a:r>
              <a:rPr lang="vi-VN" altLang="zh-CN" sz="2600" b="1" dirty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rPr>
              <a:t>VĨNH QUỲNH</a:t>
            </a:r>
            <a:endParaRPr lang="zh-CN" altLang="en-US" sz="2600" b="1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99B09C7-4B51-4105-8836-3DA42611B6EC}"/>
              </a:ext>
            </a:extLst>
          </p:cNvPr>
          <p:cNvGrpSpPr/>
          <p:nvPr/>
        </p:nvGrpSpPr>
        <p:grpSpPr>
          <a:xfrm>
            <a:off x="87327" y="493979"/>
            <a:ext cx="11413507" cy="2629457"/>
            <a:chOff x="1223681" y="1700426"/>
            <a:chExt cx="8142684" cy="200797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16E45CC-81EB-466B-BB24-A08BD91D9E37}"/>
                </a:ext>
              </a:extLst>
            </p:cNvPr>
            <p:cNvSpPr/>
            <p:nvPr/>
          </p:nvSpPr>
          <p:spPr>
            <a:xfrm>
              <a:off x="1223681" y="1700426"/>
              <a:ext cx="678505" cy="65302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96" b="1"/>
                <a:t>3</a:t>
              </a:r>
              <a:endParaRPr lang="vi-VN" sz="2696" b="1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885D099-5C8C-4D4F-99A3-BEF14E68D8D2}"/>
                </a:ext>
              </a:extLst>
            </p:cNvPr>
            <p:cNvSpPr/>
            <p:nvPr/>
          </p:nvSpPr>
          <p:spPr>
            <a:xfrm>
              <a:off x="1868864" y="1757632"/>
              <a:ext cx="7497501" cy="1950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/>
                <a:t>Mẹ </a:t>
              </a:r>
              <a:r>
                <a:rPr lang="vi-VN" sz="3200" b="1"/>
                <a:t>Mai </a:t>
              </a:r>
              <a:r>
                <a:rPr lang="en-US" sz="3200" b="1"/>
                <a:t>mua </a:t>
              </a:r>
              <a:r>
                <a:rPr lang="vi-VN" sz="3200" b="1"/>
                <a:t>10 tấm thảm hình vuông</a:t>
              </a:r>
              <a:r>
                <a:rPr lang="en-US" sz="3200" b="1"/>
                <a:t>.Mỗi tấm</a:t>
              </a:r>
              <a:r>
                <a:rPr lang="vi-VN" sz="3200" b="1"/>
                <a:t> có cạnh 40 cm</a:t>
              </a:r>
              <a:r>
                <a:rPr lang="en-US" sz="3200" b="1"/>
                <a:t>. Mẹ bảo Mai hãy ghép 10 tấm thảm đó </a:t>
              </a:r>
              <a:r>
                <a:rPr lang="vi-VN" sz="3200" b="1"/>
                <a:t>thành một tấm thảm hình chữ nhật lớn có chiều rộng 80 cm. </a:t>
              </a:r>
              <a:r>
                <a:rPr lang="en-US" sz="3200" b="1"/>
                <a:t>Em hãy giúp Mai tính chu vi tấm thảm hình chữ nhật ghép được?</a:t>
              </a:r>
              <a:endParaRPr lang="vi-VN" sz="3200" b="1"/>
            </a:p>
          </p:txBody>
        </p:sp>
      </p:grpSp>
      <p:pic>
        <p:nvPicPr>
          <p:cNvPr id="4098" name="Picture 2" descr="https://img.loigiaihay.com/picture/2022/0613/bai-3_6.png">
            <a:extLst>
              <a:ext uri="{FF2B5EF4-FFF2-40B4-BE49-F238E27FC236}">
                <a16:creationId xmlns:a16="http://schemas.microsoft.com/office/drawing/2014/main" id="{474DBB96-A4EB-4FD7-891A-13F8B6E89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82" y="3403395"/>
            <a:ext cx="7186411" cy="294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 14">
            <a:hlinkClick r:id="" action="ppaction://media"/>
            <a:extLst>
              <a:ext uri="{FF2B5EF4-FFF2-40B4-BE49-F238E27FC236}">
                <a16:creationId xmlns:a16="http://schemas.microsoft.com/office/drawing/2014/main" id="{E277994C-41A7-4D22-B273-4A45B34BB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6155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63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99B09C7-4B51-4105-8836-3DA42611B6EC}"/>
              </a:ext>
            </a:extLst>
          </p:cNvPr>
          <p:cNvGrpSpPr/>
          <p:nvPr/>
        </p:nvGrpSpPr>
        <p:grpSpPr>
          <a:xfrm>
            <a:off x="87327" y="493979"/>
            <a:ext cx="11413507" cy="2629457"/>
            <a:chOff x="1223681" y="1700426"/>
            <a:chExt cx="8142684" cy="200797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16E45CC-81EB-466B-BB24-A08BD91D9E37}"/>
                </a:ext>
              </a:extLst>
            </p:cNvPr>
            <p:cNvSpPr/>
            <p:nvPr/>
          </p:nvSpPr>
          <p:spPr>
            <a:xfrm>
              <a:off x="1223681" y="1700426"/>
              <a:ext cx="678505" cy="65302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96" b="1"/>
                <a:t>3</a:t>
              </a:r>
              <a:endParaRPr lang="vi-VN" sz="2696" b="1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885D099-5C8C-4D4F-99A3-BEF14E68D8D2}"/>
                </a:ext>
              </a:extLst>
            </p:cNvPr>
            <p:cNvSpPr/>
            <p:nvPr/>
          </p:nvSpPr>
          <p:spPr>
            <a:xfrm>
              <a:off x="1868864" y="1757632"/>
              <a:ext cx="7497501" cy="1950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/>
                <a:t>Mẹ </a:t>
              </a:r>
              <a:r>
                <a:rPr lang="vi-VN" sz="3200" b="1"/>
                <a:t>Mai </a:t>
              </a:r>
              <a:r>
                <a:rPr lang="en-US" sz="3200" b="1"/>
                <a:t>mua </a:t>
              </a:r>
              <a:r>
                <a:rPr lang="vi-VN" sz="3200" b="1"/>
                <a:t>10 tấm thảm hình vuông</a:t>
              </a:r>
              <a:r>
                <a:rPr lang="en-US" sz="3200" b="1"/>
                <a:t>.Mỗi tấm</a:t>
              </a:r>
              <a:r>
                <a:rPr lang="vi-VN" sz="3200" b="1"/>
                <a:t> có cạnh 40 cm</a:t>
              </a:r>
              <a:r>
                <a:rPr lang="en-US" sz="3200" b="1"/>
                <a:t>. Mẹ bảo Mai hãy ghép 10 tấm thảm đó </a:t>
              </a:r>
              <a:r>
                <a:rPr lang="vi-VN" sz="3200" b="1"/>
                <a:t>thành một tấm thảm hình chữ nhật lớn có chiều rộng 80 cm. </a:t>
              </a:r>
              <a:r>
                <a:rPr lang="en-US" sz="3200" b="1"/>
                <a:t>Em hãy giúp Mai tính chu vi tấm thảm hình chữ nhật ghép được?</a:t>
              </a:r>
              <a:endParaRPr lang="vi-VN" sz="3200" b="1"/>
            </a:p>
          </p:txBody>
        </p:sp>
      </p:grpSp>
      <p:pic>
        <p:nvPicPr>
          <p:cNvPr id="4098" name="Picture 2" descr="https://img.loigiaihay.com/picture/2022/0613/bai-3_6.png">
            <a:extLst>
              <a:ext uri="{FF2B5EF4-FFF2-40B4-BE49-F238E27FC236}">
                <a16:creationId xmlns:a16="http://schemas.microsoft.com/office/drawing/2014/main" id="{474DBB96-A4EB-4FD7-891A-13F8B6E89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82" y="3403395"/>
            <a:ext cx="7186411" cy="294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394EBC-E89C-49FB-B6C4-385333833198}"/>
              </a:ext>
            </a:extLst>
          </p:cNvPr>
          <p:cNvCxnSpPr>
            <a:cxnSpLocks/>
          </p:cNvCxnSpPr>
          <p:nvPr/>
        </p:nvCxnSpPr>
        <p:spPr>
          <a:xfrm flipV="1">
            <a:off x="9357174" y="2034141"/>
            <a:ext cx="1920426" cy="386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3F8477-85A9-4D4B-B874-F9086D313A8A}"/>
              </a:ext>
            </a:extLst>
          </p:cNvPr>
          <p:cNvCxnSpPr>
            <a:cxnSpLocks/>
          </p:cNvCxnSpPr>
          <p:nvPr/>
        </p:nvCxnSpPr>
        <p:spPr>
          <a:xfrm>
            <a:off x="6269462" y="2511417"/>
            <a:ext cx="5115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74142B-BC69-42C4-B729-C1A5B8CFCFAF}"/>
              </a:ext>
            </a:extLst>
          </p:cNvPr>
          <p:cNvCxnSpPr>
            <a:cxnSpLocks/>
          </p:cNvCxnSpPr>
          <p:nvPr/>
        </p:nvCxnSpPr>
        <p:spPr>
          <a:xfrm>
            <a:off x="1135391" y="1591969"/>
            <a:ext cx="2392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7DB155-6E8C-41AA-84FD-CA5922AFF18E}"/>
              </a:ext>
            </a:extLst>
          </p:cNvPr>
          <p:cNvCxnSpPr>
            <a:cxnSpLocks/>
          </p:cNvCxnSpPr>
          <p:nvPr/>
        </p:nvCxnSpPr>
        <p:spPr>
          <a:xfrm>
            <a:off x="1135391" y="3026123"/>
            <a:ext cx="40284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BD2F92-D306-405B-BAB9-94D81AA27424}"/>
              </a:ext>
            </a:extLst>
          </p:cNvPr>
          <p:cNvCxnSpPr>
            <a:cxnSpLocks/>
          </p:cNvCxnSpPr>
          <p:nvPr/>
        </p:nvCxnSpPr>
        <p:spPr>
          <a:xfrm>
            <a:off x="1060958" y="2511417"/>
            <a:ext cx="12283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313221-8E43-4737-AE8B-E0A154DE2EC1}"/>
              </a:ext>
            </a:extLst>
          </p:cNvPr>
          <p:cNvCxnSpPr>
            <a:cxnSpLocks/>
          </p:cNvCxnSpPr>
          <p:nvPr/>
        </p:nvCxnSpPr>
        <p:spPr>
          <a:xfrm flipV="1">
            <a:off x="3258355" y="2034141"/>
            <a:ext cx="5190186" cy="386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857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338FF4-83B9-4278-A1A1-389B70B4798A}"/>
              </a:ext>
            </a:extLst>
          </p:cNvPr>
          <p:cNvSpPr/>
          <p:nvPr/>
        </p:nvSpPr>
        <p:spPr>
          <a:xfrm>
            <a:off x="1230490" y="1228927"/>
            <a:ext cx="10114844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49"/>
              </a:spcBef>
              <a:spcAft>
                <a:spcPts val="449"/>
              </a:spcAft>
            </a:pPr>
            <a:r>
              <a:rPr lang="vi-VN" sz="4000">
                <a:solidFill>
                  <a:srgbClr val="0000FF"/>
                </a:solidFill>
              </a:rPr>
              <a:t>Bài giải</a:t>
            </a:r>
          </a:p>
          <a:p>
            <a:pPr algn="ctr">
              <a:spcBef>
                <a:spcPts val="449"/>
              </a:spcBef>
              <a:spcAft>
                <a:spcPts val="449"/>
              </a:spcAft>
            </a:pPr>
            <a:r>
              <a:rPr lang="vi-VN" sz="4000">
                <a:solidFill>
                  <a:srgbClr val="0000FF"/>
                </a:solidFill>
              </a:rPr>
              <a:t>Chiều dài của tấm thảm hình chữ nhật là</a:t>
            </a:r>
            <a:r>
              <a:rPr lang="en-US" sz="4000">
                <a:solidFill>
                  <a:srgbClr val="0000FF"/>
                </a:solidFill>
              </a:rPr>
              <a:t>:</a:t>
            </a:r>
            <a:endParaRPr lang="vi-VN" sz="4000">
              <a:solidFill>
                <a:srgbClr val="0000FF"/>
              </a:solidFill>
            </a:endParaRPr>
          </a:p>
          <a:p>
            <a:pPr algn="ctr">
              <a:spcBef>
                <a:spcPts val="449"/>
              </a:spcBef>
              <a:spcAft>
                <a:spcPts val="449"/>
              </a:spcAft>
            </a:pPr>
            <a:r>
              <a:rPr lang="vi-VN" sz="4000">
                <a:solidFill>
                  <a:srgbClr val="0000FF"/>
                </a:solidFill>
              </a:rPr>
              <a:t>40 x 5 = 200 (cm)</a:t>
            </a:r>
          </a:p>
          <a:p>
            <a:pPr algn="ctr">
              <a:spcBef>
                <a:spcPts val="449"/>
              </a:spcBef>
              <a:spcAft>
                <a:spcPts val="449"/>
              </a:spcAft>
            </a:pPr>
            <a:r>
              <a:rPr lang="vi-VN" sz="4000">
                <a:solidFill>
                  <a:srgbClr val="0000FF"/>
                </a:solidFill>
              </a:rPr>
              <a:t>Chu vi tấm thảm Mai ghép được là:</a:t>
            </a:r>
          </a:p>
          <a:p>
            <a:pPr algn="ctr">
              <a:spcBef>
                <a:spcPts val="449"/>
              </a:spcBef>
              <a:spcAft>
                <a:spcPts val="449"/>
              </a:spcAft>
            </a:pPr>
            <a:r>
              <a:rPr lang="vi-VN" sz="4000">
                <a:solidFill>
                  <a:srgbClr val="0000FF"/>
                </a:solidFill>
              </a:rPr>
              <a:t>(200 + 80) x 2 = 560 (cm)</a:t>
            </a:r>
          </a:p>
          <a:p>
            <a:pPr algn="ctr">
              <a:spcBef>
                <a:spcPts val="449"/>
              </a:spcBef>
              <a:spcAft>
                <a:spcPts val="449"/>
              </a:spcAft>
            </a:pPr>
            <a:r>
              <a:rPr lang="vi-VN" sz="4000">
                <a:solidFill>
                  <a:srgbClr val="0000FF"/>
                </a:solidFill>
              </a:rPr>
              <a:t>Đáp số: 560 cm</a:t>
            </a:r>
          </a:p>
        </p:txBody>
      </p:sp>
    </p:spTree>
    <p:extLst>
      <p:ext uri="{BB962C8B-B14F-4D97-AF65-F5344CB8AC3E}">
        <p14:creationId xmlns:p14="http://schemas.microsoft.com/office/powerpoint/2010/main" val="351175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99B09C7-4B51-4105-8836-3DA42611B6EC}"/>
              </a:ext>
            </a:extLst>
          </p:cNvPr>
          <p:cNvGrpSpPr/>
          <p:nvPr/>
        </p:nvGrpSpPr>
        <p:grpSpPr>
          <a:xfrm>
            <a:off x="552170" y="123448"/>
            <a:ext cx="9699421" cy="3097299"/>
            <a:chOff x="1223681" y="1700426"/>
            <a:chExt cx="8153400" cy="352181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16E45CC-81EB-466B-BB24-A08BD91D9E37}"/>
                </a:ext>
              </a:extLst>
            </p:cNvPr>
            <p:cNvSpPr/>
            <p:nvPr/>
          </p:nvSpPr>
          <p:spPr>
            <a:xfrm>
              <a:off x="1223681" y="1700426"/>
              <a:ext cx="822866" cy="65302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96" b="1"/>
                <a:t>4</a:t>
              </a:r>
              <a:endParaRPr lang="vi-VN" sz="2696" b="1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885D099-5C8C-4D4F-99A3-BEF14E68D8D2}"/>
                </a:ext>
              </a:extLst>
            </p:cNvPr>
            <p:cNvSpPr/>
            <p:nvPr/>
          </p:nvSpPr>
          <p:spPr>
            <a:xfrm>
              <a:off x="2021741" y="1757632"/>
              <a:ext cx="7355340" cy="3464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/>
                <a:t>Mẹ của Mai chuẩn bị mở một trung tâm thể dục thẩm mĩ có các phòng nh</a:t>
              </a:r>
              <a:r>
                <a:rPr lang="vi-VN" sz="3200"/>
                <a:t>ư</a:t>
              </a:r>
              <a:r>
                <a:rPr lang="en-US" sz="3200"/>
                <a:t> s</a:t>
              </a:r>
              <a:r>
                <a:rPr lang="vi-VN" sz="3200"/>
                <a:t>ơ</a:t>
              </a:r>
              <a:r>
                <a:rPr lang="en-US" sz="3200"/>
                <a:t> đồ sau. Theo các bạn phòng nào có diện tích lớn nhất? Phòng nào có diện tích bé nhất? Sắp xếp các phòng có diện tích từ bé đến lớn.</a:t>
              </a:r>
            </a:p>
            <a:p>
              <a:pPr algn="just"/>
              <a:endParaRPr lang="vi-VN" sz="3200"/>
            </a:p>
          </p:txBody>
        </p:sp>
      </p:grpSp>
      <p:pic>
        <p:nvPicPr>
          <p:cNvPr id="6146" name="Picture 2" descr="https://img.loigiaihay.com/picture/2022/0613/bai-4_7.png">
            <a:extLst>
              <a:ext uri="{FF2B5EF4-FFF2-40B4-BE49-F238E27FC236}">
                <a16:creationId xmlns:a16="http://schemas.microsoft.com/office/drawing/2014/main" id="{DB8980A4-4B85-481C-BB47-E109FEED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35" y="2950940"/>
            <a:ext cx="6711626" cy="363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ản ghi Mới 10">
            <a:hlinkClick r:id="" action="ppaction://media"/>
            <a:extLst>
              <a:ext uri="{FF2B5EF4-FFF2-40B4-BE49-F238E27FC236}">
                <a16:creationId xmlns:a16="http://schemas.microsoft.com/office/drawing/2014/main" id="{0A72FA70-29AD-47B5-8FFF-4DF12A46F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335" y="5522844"/>
            <a:ext cx="609600" cy="6096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40EC66-B5F6-4B92-90C5-EADB139AD1CD}"/>
              </a:ext>
            </a:extLst>
          </p:cNvPr>
          <p:cNvCxnSpPr>
            <a:cxnSpLocks/>
          </p:cNvCxnSpPr>
          <p:nvPr/>
        </p:nvCxnSpPr>
        <p:spPr>
          <a:xfrm>
            <a:off x="5774588" y="1675934"/>
            <a:ext cx="4305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DCBC5F-2ED5-46B0-BC34-5E4FE0BCB503}"/>
              </a:ext>
            </a:extLst>
          </p:cNvPr>
          <p:cNvCxnSpPr>
            <a:cxnSpLocks/>
          </p:cNvCxnSpPr>
          <p:nvPr/>
        </p:nvCxnSpPr>
        <p:spPr>
          <a:xfrm>
            <a:off x="3488401" y="1675934"/>
            <a:ext cx="22727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B2210F-5605-4DCC-8909-F601F9FAA35A}"/>
              </a:ext>
            </a:extLst>
          </p:cNvPr>
          <p:cNvCxnSpPr>
            <a:cxnSpLocks/>
          </p:cNvCxnSpPr>
          <p:nvPr/>
        </p:nvCxnSpPr>
        <p:spPr>
          <a:xfrm>
            <a:off x="1734728" y="2178209"/>
            <a:ext cx="54255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B3DAAE-EF49-4351-950D-D35346FF586E}"/>
              </a:ext>
            </a:extLst>
          </p:cNvPr>
          <p:cNvCxnSpPr>
            <a:cxnSpLocks/>
          </p:cNvCxnSpPr>
          <p:nvPr/>
        </p:nvCxnSpPr>
        <p:spPr>
          <a:xfrm>
            <a:off x="7927493" y="2178209"/>
            <a:ext cx="2152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B95D3C-62FE-4043-9ED1-B72796B15617}"/>
              </a:ext>
            </a:extLst>
          </p:cNvPr>
          <p:cNvCxnSpPr>
            <a:cxnSpLocks/>
          </p:cNvCxnSpPr>
          <p:nvPr/>
        </p:nvCxnSpPr>
        <p:spPr>
          <a:xfrm>
            <a:off x="1672480" y="2704096"/>
            <a:ext cx="5771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572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r="9938"/>
          <a:stretch/>
        </p:blipFill>
        <p:spPr>
          <a:xfrm>
            <a:off x="0" y="0"/>
            <a:ext cx="12192000" cy="688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8"/>
          <a:stretch/>
        </p:blipFill>
        <p:spPr>
          <a:xfrm>
            <a:off x="3454401" y="338667"/>
            <a:ext cx="5680143" cy="441113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962400" y="386188"/>
            <a:ext cx="3788477" cy="4994893"/>
            <a:chOff x="3178442" y="1202067"/>
            <a:chExt cx="2163687" cy="30801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3800">
              <a:off x="3178442" y="1598578"/>
              <a:ext cx="2163687" cy="26836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46">
              <a:off x="3965985" y="1202067"/>
              <a:ext cx="1262830" cy="1206662"/>
            </a:xfrm>
            <a:prstGeom prst="rect">
              <a:avLst/>
            </a:prstGeom>
          </p:spPr>
        </p:pic>
      </p:grpSp>
      <p:pic>
        <p:nvPicPr>
          <p:cNvPr id="27" name="Rung Chuông Vàng 2018 - Power Poi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38848" y="-228600"/>
            <a:ext cx="812800" cy="8128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47583" y="143717"/>
            <a:ext cx="11996208" cy="6130083"/>
            <a:chOff x="38100" y="-25562"/>
            <a:chExt cx="8997156" cy="459756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" y="0"/>
              <a:ext cx="4572000" cy="4572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256" y="-25562"/>
              <a:ext cx="4572000" cy="4572000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7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67" y="-6798373"/>
            <a:ext cx="12192000" cy="736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09D47D-2AE5-4944-A8F3-7CD71F0A59F2}"/>
              </a:ext>
            </a:extLst>
          </p:cNvPr>
          <p:cNvSpPr txBox="1"/>
          <p:nvPr/>
        </p:nvSpPr>
        <p:spPr>
          <a:xfrm>
            <a:off x="1855307" y="5685934"/>
            <a:ext cx="8984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AI NHANH- AI ĐÚNG</a:t>
            </a:r>
          </a:p>
        </p:txBody>
      </p:sp>
    </p:spTree>
    <p:extLst>
      <p:ext uri="{BB962C8B-B14F-4D97-AF65-F5344CB8AC3E}">
        <p14:creationId xmlns:p14="http://schemas.microsoft.com/office/powerpoint/2010/main" val="126991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8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8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9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9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old Texture Backgroun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97" y="-1645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9781838" y="1327284"/>
            <a:ext cx="2793812" cy="1332957"/>
            <a:chOff x="6934201" y="108894"/>
            <a:chExt cx="2743199" cy="1844344"/>
          </a:xfrm>
        </p:grpSpPr>
        <p:sp>
          <p:nvSpPr>
            <p:cNvPr id="22" name="Rounded Rectangle 21"/>
            <p:cNvSpPr/>
            <p:nvPr/>
          </p:nvSpPr>
          <p:spPr>
            <a:xfrm>
              <a:off x="8382000" y="810490"/>
              <a:ext cx="1295400" cy="412173"/>
            </a:xfrm>
            <a:prstGeom prst="roundRect">
              <a:avLst>
                <a:gd name="adj" fmla="val 50000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934201" y="108894"/>
              <a:ext cx="1600199" cy="1844344"/>
              <a:chOff x="5562600" y="242286"/>
              <a:chExt cx="1939941" cy="219263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562600" y="361950"/>
                <a:ext cx="1939941" cy="2072968"/>
                <a:chOff x="1828800" y="2580409"/>
                <a:chExt cx="1939941" cy="2072968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63" t="13738" r="15763" b="12727"/>
                <a:stretch/>
              </p:blipFill>
              <p:spPr>
                <a:xfrm>
                  <a:off x="1828800" y="2580409"/>
                  <a:ext cx="1939941" cy="2072968"/>
                </a:xfrm>
                <a:prstGeom prst="ellipse">
                  <a:avLst/>
                </a:prstGeom>
              </p:spPr>
            </p:pic>
            <p:sp>
              <p:nvSpPr>
                <p:cNvPr id="7" name="Oval 6"/>
                <p:cNvSpPr/>
                <p:nvPr/>
              </p:nvSpPr>
              <p:spPr>
                <a:xfrm>
                  <a:off x="2057400" y="2800350"/>
                  <a:ext cx="1447800" cy="1387186"/>
                </a:xfrm>
                <a:prstGeom prst="ellipse">
                  <a:avLst/>
                </a:prstGeom>
                <a:solidFill>
                  <a:srgbClr val="FF990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67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5981700" y="242286"/>
                <a:ext cx="1066800" cy="1400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rgbClr val="002060"/>
                    </a:solidFill>
                    <a:latin typeface="Roboto Slab SemiBold" pitchFamily="2" charset="0"/>
                    <a:ea typeface="Roboto Slab SemiBold" pitchFamily="2" charset="0"/>
                  </a:rPr>
                  <a:t>A</a:t>
                </a: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9729522" y="2644167"/>
            <a:ext cx="2826037" cy="1499660"/>
            <a:chOff x="6934201" y="1824434"/>
            <a:chExt cx="2976605" cy="1614055"/>
          </a:xfrm>
        </p:grpSpPr>
        <p:sp>
          <p:nvSpPr>
            <p:cNvPr id="23" name="Rounded Rectangle 22"/>
            <p:cNvSpPr/>
            <p:nvPr/>
          </p:nvSpPr>
          <p:spPr>
            <a:xfrm>
              <a:off x="8615406" y="2167970"/>
              <a:ext cx="1295400" cy="412174"/>
            </a:xfrm>
            <a:prstGeom prst="roundRect">
              <a:avLst>
                <a:gd name="adj" fmla="val 50000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934201" y="1824434"/>
              <a:ext cx="1600199" cy="1614055"/>
              <a:chOff x="5562600" y="361950"/>
              <a:chExt cx="1939941" cy="191885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5562600" y="361950"/>
                <a:ext cx="1939941" cy="1918855"/>
                <a:chOff x="1828800" y="2580409"/>
                <a:chExt cx="1939941" cy="1918855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63" t="13738" r="15763" b="12727"/>
                <a:stretch/>
              </p:blipFill>
              <p:spPr>
                <a:xfrm>
                  <a:off x="1828800" y="2580409"/>
                  <a:ext cx="1939941" cy="1918855"/>
                </a:xfrm>
                <a:prstGeom prst="ellipse">
                  <a:avLst/>
                </a:prstGeom>
              </p:spPr>
            </p:pic>
            <p:sp>
              <p:nvSpPr>
                <p:cNvPr id="15" name="Oval 14"/>
                <p:cNvSpPr/>
                <p:nvPr/>
              </p:nvSpPr>
              <p:spPr>
                <a:xfrm>
                  <a:off x="2057400" y="2800350"/>
                  <a:ext cx="1447800" cy="1387186"/>
                </a:xfrm>
                <a:prstGeom prst="ellipse">
                  <a:avLst/>
                </a:prstGeom>
                <a:solidFill>
                  <a:srgbClr val="FF990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67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5981700" y="582011"/>
                <a:ext cx="1066800" cy="1400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rgbClr val="002060"/>
                    </a:solidFill>
                    <a:latin typeface="Roboto Slab SemiBold" pitchFamily="2" charset="0"/>
                    <a:ea typeface="Roboto Slab SemiBold" pitchFamily="2" charset="0"/>
                  </a:rPr>
                  <a:t>B</a:t>
                </a: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9768194" y="4089290"/>
            <a:ext cx="2793812" cy="1499660"/>
            <a:chOff x="6934201" y="3465695"/>
            <a:chExt cx="2743199" cy="1614055"/>
          </a:xfrm>
        </p:grpSpPr>
        <p:sp>
          <p:nvSpPr>
            <p:cNvPr id="24" name="Rounded Rectangle 23"/>
            <p:cNvSpPr/>
            <p:nvPr/>
          </p:nvSpPr>
          <p:spPr>
            <a:xfrm>
              <a:off x="8382000" y="4140777"/>
              <a:ext cx="1295400" cy="412173"/>
            </a:xfrm>
            <a:prstGeom prst="roundRect">
              <a:avLst>
                <a:gd name="adj" fmla="val 50000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934201" y="3465695"/>
              <a:ext cx="1600199" cy="1614055"/>
              <a:chOff x="5562600" y="361950"/>
              <a:chExt cx="1939941" cy="191885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562600" y="361950"/>
                <a:ext cx="1939941" cy="1918855"/>
                <a:chOff x="1828800" y="2580409"/>
                <a:chExt cx="1939941" cy="1918855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63" t="13738" r="15763" b="12727"/>
                <a:stretch/>
              </p:blipFill>
              <p:spPr>
                <a:xfrm>
                  <a:off x="1828800" y="2580409"/>
                  <a:ext cx="1939941" cy="1918855"/>
                </a:xfrm>
                <a:prstGeom prst="ellipse">
                  <a:avLst/>
                </a:prstGeom>
              </p:spPr>
            </p:pic>
            <p:sp>
              <p:nvSpPr>
                <p:cNvPr id="20" name="Oval 19"/>
                <p:cNvSpPr/>
                <p:nvPr/>
              </p:nvSpPr>
              <p:spPr>
                <a:xfrm>
                  <a:off x="2057400" y="2800350"/>
                  <a:ext cx="1447800" cy="1387186"/>
                </a:xfrm>
                <a:prstGeom prst="ellipse">
                  <a:avLst/>
                </a:prstGeom>
                <a:solidFill>
                  <a:srgbClr val="FF990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67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5981700" y="578150"/>
                <a:ext cx="1066800" cy="140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>
                    <a:solidFill>
                      <a:srgbClr val="002060"/>
                    </a:solidFill>
                    <a:latin typeface="Roboto Slab SemiBold" pitchFamily="2" charset="0"/>
                    <a:ea typeface="Roboto Slab SemiBold" pitchFamily="2" charset="0"/>
                  </a:rPr>
                  <a:t>C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-406400" y="403285"/>
            <a:ext cx="10059014" cy="5121298"/>
            <a:chOff x="333828" y="1584291"/>
            <a:chExt cx="11524343" cy="4847772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>
              <a:fillRect/>
            </a:stretch>
          </p:blipFill>
          <p:spPr>
            <a:xfrm>
              <a:off x="1482426" y="1858248"/>
              <a:ext cx="9349697" cy="423306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>
              <a:fillRect/>
            </a:stretch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619455" y="644079"/>
            <a:ext cx="7590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>
                <a:solidFill>
                  <a:schemeClr val="bg1"/>
                </a:solidFill>
              </a:rPr>
              <a:t>  </a:t>
            </a:r>
            <a:r>
              <a:rPr lang="en-US" sz="4000">
                <a:solidFill>
                  <a:schemeClr val="bg1"/>
                </a:solidFill>
              </a:rPr>
              <a:t>Trò chơi này </a:t>
            </a:r>
            <a:r>
              <a:rPr lang="en-US" sz="4000" err="1">
                <a:solidFill>
                  <a:schemeClr val="bg1"/>
                </a:solidFill>
              </a:rPr>
              <a:t>gồm</a:t>
            </a:r>
            <a:r>
              <a:rPr lang="en-US" sz="4000">
                <a:solidFill>
                  <a:schemeClr val="bg1"/>
                </a:solidFill>
              </a:rPr>
              <a:t> 3 </a:t>
            </a:r>
            <a:r>
              <a:rPr lang="en-US" sz="4000" dirty="0" err="1">
                <a:solidFill>
                  <a:schemeClr val="bg1"/>
                </a:solidFill>
              </a:rPr>
              <a:t>câu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hỏi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trắc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err="1">
                <a:solidFill>
                  <a:schemeClr val="bg1"/>
                </a:solidFill>
              </a:rPr>
              <a:t>nghiệm</a:t>
            </a:r>
            <a:r>
              <a:rPr lang="en-US" sz="4000">
                <a:solidFill>
                  <a:schemeClr val="bg1"/>
                </a:solidFill>
              </a:rPr>
              <a:t> 4 </a:t>
            </a:r>
            <a:r>
              <a:rPr lang="en-US" sz="4000" dirty="0" err="1">
                <a:solidFill>
                  <a:schemeClr val="bg1"/>
                </a:solidFill>
              </a:rPr>
              <a:t>đáp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án</a:t>
            </a:r>
            <a:r>
              <a:rPr lang="en-US" sz="4000" dirty="0">
                <a:solidFill>
                  <a:schemeClr val="bg1"/>
                </a:solidFill>
              </a:rPr>
              <a:t> A, B</a:t>
            </a:r>
            <a:r>
              <a:rPr lang="en-US" sz="4000">
                <a:solidFill>
                  <a:schemeClr val="bg1"/>
                </a:solidFill>
              </a:rPr>
              <a:t>, C, D. Các con chọn </a:t>
            </a:r>
            <a:r>
              <a:rPr lang="en-US" sz="4000" dirty="0">
                <a:solidFill>
                  <a:schemeClr val="bg1"/>
                </a:solidFill>
              </a:rPr>
              <a:t>1 </a:t>
            </a:r>
            <a:r>
              <a:rPr lang="en-US" sz="4000" dirty="0" err="1">
                <a:solidFill>
                  <a:schemeClr val="bg1"/>
                </a:solidFill>
              </a:rPr>
              <a:t>đáp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án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đúng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nhất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viết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vào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err="1">
                <a:solidFill>
                  <a:schemeClr val="bg1"/>
                </a:solidFill>
              </a:rPr>
              <a:t>bảng</a:t>
            </a:r>
            <a:r>
              <a:rPr lang="en-US" sz="4000">
                <a:solidFill>
                  <a:schemeClr val="bg1"/>
                </a:solidFill>
              </a:rPr>
              <a:t> con và gi</a:t>
            </a:r>
            <a:r>
              <a:rPr lang="vi-VN" sz="4000">
                <a:solidFill>
                  <a:schemeClr val="bg1"/>
                </a:solidFill>
              </a:rPr>
              <a:t>ơ</a:t>
            </a:r>
            <a:r>
              <a:rPr lang="en-US" sz="4000">
                <a:solidFill>
                  <a:schemeClr val="bg1"/>
                </a:solidFill>
              </a:rPr>
              <a:t> thật nhanh khi cô dừng lời. Bạn nào làm đúng và nhanh nhất sẽ chiến thắng.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" name="Nhạc 15s, 30s Về đích - Bản 1 - Olympia 2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5523" y="-1971393"/>
            <a:ext cx="1699173" cy="95578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3023535-501A-4403-AEB3-36C667C1ACB9}"/>
              </a:ext>
            </a:extLst>
          </p:cNvPr>
          <p:cNvGrpSpPr/>
          <p:nvPr/>
        </p:nvGrpSpPr>
        <p:grpSpPr>
          <a:xfrm>
            <a:off x="9729522" y="5524583"/>
            <a:ext cx="2793812" cy="1499660"/>
            <a:chOff x="6934201" y="3465695"/>
            <a:chExt cx="2743199" cy="1614055"/>
          </a:xfrm>
        </p:grpSpPr>
        <p:sp>
          <p:nvSpPr>
            <p:cNvPr id="42" name="Rounded Rectangle 23">
              <a:extLst>
                <a:ext uri="{FF2B5EF4-FFF2-40B4-BE49-F238E27FC236}">
                  <a16:creationId xmlns:a16="http://schemas.microsoft.com/office/drawing/2014/main" id="{47622CCB-34EA-4765-8597-F8AF0ACC0255}"/>
                </a:ext>
              </a:extLst>
            </p:cNvPr>
            <p:cNvSpPr/>
            <p:nvPr/>
          </p:nvSpPr>
          <p:spPr>
            <a:xfrm>
              <a:off x="8382000" y="4140777"/>
              <a:ext cx="1295400" cy="412173"/>
            </a:xfrm>
            <a:prstGeom prst="roundRect">
              <a:avLst>
                <a:gd name="adj" fmla="val 50000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7351DFA-EE67-4CE5-925C-AF537D5076C0}"/>
                </a:ext>
              </a:extLst>
            </p:cNvPr>
            <p:cNvGrpSpPr/>
            <p:nvPr/>
          </p:nvGrpSpPr>
          <p:grpSpPr>
            <a:xfrm>
              <a:off x="6934201" y="3465695"/>
              <a:ext cx="1600199" cy="1614055"/>
              <a:chOff x="5562600" y="361950"/>
              <a:chExt cx="1939941" cy="1918855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50052A5-7261-4A3A-BA60-08DFFAD4B3D5}"/>
                  </a:ext>
                </a:extLst>
              </p:cNvPr>
              <p:cNvGrpSpPr/>
              <p:nvPr/>
            </p:nvGrpSpPr>
            <p:grpSpPr>
              <a:xfrm>
                <a:off x="5562600" y="361950"/>
                <a:ext cx="1939941" cy="1918855"/>
                <a:chOff x="1828800" y="2580409"/>
                <a:chExt cx="1939941" cy="1918855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7524FE5D-2954-43E2-91C3-68564E3160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63" t="13738" r="15763" b="12727"/>
                <a:stretch/>
              </p:blipFill>
              <p:spPr>
                <a:xfrm>
                  <a:off x="1828800" y="2580409"/>
                  <a:ext cx="1939941" cy="1918855"/>
                </a:xfrm>
                <a:prstGeom prst="ellipse">
                  <a:avLst/>
                </a:prstGeom>
              </p:spPr>
            </p:pic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3FC848B2-182C-4B05-8C55-BDAA519545D4}"/>
                    </a:ext>
                  </a:extLst>
                </p:cNvPr>
                <p:cNvSpPr/>
                <p:nvPr/>
              </p:nvSpPr>
              <p:spPr>
                <a:xfrm>
                  <a:off x="2057400" y="2800350"/>
                  <a:ext cx="1447800" cy="1387186"/>
                </a:xfrm>
                <a:prstGeom prst="ellipse">
                  <a:avLst/>
                </a:prstGeom>
                <a:solidFill>
                  <a:srgbClr val="FF990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67"/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0C5FFB3-196D-4242-94A4-EE962E018660}"/>
                  </a:ext>
                </a:extLst>
              </p:cNvPr>
              <p:cNvSpPr txBox="1"/>
              <p:nvPr/>
            </p:nvSpPr>
            <p:spPr>
              <a:xfrm>
                <a:off x="5981700" y="578150"/>
                <a:ext cx="1066800" cy="1535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>
                    <a:solidFill>
                      <a:srgbClr val="002060"/>
                    </a:solidFill>
                    <a:latin typeface="Roboto Slab SemiBold" pitchFamily="2" charset="0"/>
                    <a:ea typeface="Roboto Slab SemiBold" pitchFamily="2" charset="0"/>
                  </a:rPr>
                  <a:t>D</a:t>
                </a:r>
                <a:endParaRPr lang="en-US" sz="7200" b="1" dirty="0">
                  <a:solidFill>
                    <a:srgbClr val="002060"/>
                  </a:solidFill>
                  <a:latin typeface="Roboto Slab SemiBold" pitchFamily="2" charset="0"/>
                  <a:ea typeface="Roboto Slab SemiBold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612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4151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old Texture Backgroun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nhạc chơi rung chuô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216" y="1100675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14096"/>
            <a:ext cx="11023600" cy="677090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033819" y="162797"/>
            <a:ext cx="1880748" cy="1880748"/>
            <a:chOff x="3775364" y="122097"/>
            <a:chExt cx="1410561" cy="141056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364" y="122097"/>
              <a:ext cx="1410561" cy="141056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213944" y="278309"/>
              <a:ext cx="53340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 dirty="0">
                  <a:solidFill>
                    <a:srgbClr val="C00000"/>
                  </a:solidFill>
                  <a:latin typeface="UTM Showcard" pitchFamily="18" charset="0"/>
                </a:rPr>
                <a:t>1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65291" y="2052848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UTM Avo" pitchFamily="18" charset="0"/>
              </a:rPr>
              <a:t>Phòng có diện tích lớn nhất là:</a:t>
            </a:r>
            <a:endParaRPr lang="en-US" sz="44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4171" y="3156128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UTM Avo" pitchFamily="18" charset="0"/>
              </a:rPr>
              <a:t>A</a:t>
            </a:r>
            <a:r>
              <a:rPr lang="en-US" sz="4000" b="1">
                <a:latin typeface="UTM Avo" pitchFamily="18" charset="0"/>
              </a:rPr>
              <a:t>. </a:t>
            </a:r>
            <a:r>
              <a:rPr lang="en-US" sz="4400" b="1">
                <a:latin typeface="UTM Avo" pitchFamily="18" charset="0"/>
              </a:rPr>
              <a:t>Phòng tập thể hình</a:t>
            </a:r>
            <a:endParaRPr lang="en-US" sz="4400" b="1" dirty="0"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67051" y="38733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UTM Avo" pitchFamily="18" charset="0"/>
              </a:rPr>
              <a:t>B</a:t>
            </a:r>
            <a:r>
              <a:rPr lang="en-US" sz="3733" b="1">
                <a:latin typeface="UTM Avo" pitchFamily="18" charset="0"/>
              </a:rPr>
              <a:t>. </a:t>
            </a:r>
            <a:r>
              <a:rPr lang="en-US" sz="4400" b="1">
                <a:latin typeface="UTM Avo" pitchFamily="18" charset="0"/>
              </a:rPr>
              <a:t>Phòng tập yoga</a:t>
            </a:r>
            <a:endParaRPr lang="en-US" sz="4400" b="1" dirty="0"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18564" y="4669393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UTM Avo" pitchFamily="18" charset="0"/>
              </a:rPr>
              <a:t>C</a:t>
            </a:r>
            <a:r>
              <a:rPr lang="en-US" sz="3733" b="1">
                <a:latin typeface="UTM Avo" pitchFamily="18" charset="0"/>
              </a:rPr>
              <a:t>. </a:t>
            </a:r>
            <a:r>
              <a:rPr lang="en-US" sz="4400" b="1">
                <a:latin typeface="UTM Avo" pitchFamily="18" charset="0"/>
              </a:rPr>
              <a:t>Phòng tập nhảy</a:t>
            </a:r>
            <a:endParaRPr lang="en-US" sz="4400" b="1" dirty="0">
              <a:latin typeface="UTM Avo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81" y="4038600"/>
            <a:ext cx="790396" cy="8155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14395D-C0E0-4E75-A443-702D88237275}"/>
              </a:ext>
            </a:extLst>
          </p:cNvPr>
          <p:cNvSpPr txBox="1"/>
          <p:nvPr/>
        </p:nvSpPr>
        <p:spPr>
          <a:xfrm>
            <a:off x="1831409" y="5438256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>
                <a:latin typeface="UTM Avo" pitchFamily="18" charset="0"/>
              </a:rPr>
              <a:t>D. </a:t>
            </a:r>
            <a:r>
              <a:rPr lang="en-US" sz="4400" b="1">
                <a:latin typeface="UTM Avo" pitchFamily="18" charset="0"/>
              </a:rPr>
              <a:t>Phòng xông hơi</a:t>
            </a:r>
            <a:endParaRPr lang="en-US" sz="4400" b="1" dirty="0">
              <a:latin typeface="UTM Avo" pitchFamily="18" charset="0"/>
            </a:endParaRPr>
          </a:p>
        </p:txBody>
      </p:sp>
      <p:pic>
        <p:nvPicPr>
          <p:cNvPr id="14" name="Picture 2" descr="https://img.loigiaihay.com/picture/2022/0613/bai-4_7.png">
            <a:extLst>
              <a:ext uri="{FF2B5EF4-FFF2-40B4-BE49-F238E27FC236}">
                <a16:creationId xmlns:a16="http://schemas.microsoft.com/office/drawing/2014/main" id="{6F21B096-7415-4471-9668-11F4CE668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297" y="2940594"/>
            <a:ext cx="3558504" cy="363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96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3" grpId="0"/>
      <p:bldP spid="18" grpId="0"/>
      <p:bldP spid="18" grpId="1"/>
      <p:bldP spid="19" grpId="0"/>
      <p:bldP spid="19" grpId="1"/>
      <p:bldP spid="20" grpId="0"/>
      <p:bldP spid="20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old Texture Backgroun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nhạc chơi rung chuô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216" y="1100675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7" y="142609"/>
            <a:ext cx="11023600" cy="677090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033819" y="162797"/>
            <a:ext cx="1880748" cy="1880748"/>
            <a:chOff x="3775364" y="122097"/>
            <a:chExt cx="1410561" cy="141056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364" y="122097"/>
              <a:ext cx="1410561" cy="141056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213944" y="278309"/>
              <a:ext cx="53340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>
                  <a:solidFill>
                    <a:srgbClr val="C00000"/>
                  </a:solidFill>
                  <a:latin typeface="UTM Showcard" pitchFamily="18" charset="0"/>
                </a:rPr>
                <a:t>2</a:t>
              </a:r>
              <a:endParaRPr lang="en-US" sz="5867" b="1" dirty="0">
                <a:solidFill>
                  <a:srgbClr val="C00000"/>
                </a:solidFill>
                <a:latin typeface="UTM Showcard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032000" y="2043545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UTM Avo" pitchFamily="18" charset="0"/>
              </a:rPr>
              <a:t>Phòng có diện tích bé nhất là:</a:t>
            </a:r>
            <a:endParaRPr lang="en-US" sz="44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3870" y="3250126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itchFamily="18" charset="0"/>
              </a:rPr>
              <a:t>A</a:t>
            </a:r>
            <a:r>
              <a:rPr lang="en-US" sz="4400" b="1">
                <a:latin typeface="UTM Avo" pitchFamily="18" charset="0"/>
              </a:rPr>
              <a:t>. Phòng tập thể hình</a:t>
            </a:r>
            <a:endParaRPr lang="en-US" sz="4400" b="1" dirty="0"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6754" y="4024983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itchFamily="18" charset="0"/>
              </a:rPr>
              <a:t>B</a:t>
            </a:r>
            <a:r>
              <a:rPr lang="en-US" sz="4000" b="1">
                <a:latin typeface="UTM Avo" pitchFamily="18" charset="0"/>
              </a:rPr>
              <a:t>. </a:t>
            </a:r>
            <a:r>
              <a:rPr lang="en-US" sz="4400" b="1">
                <a:latin typeface="UTM Avo" pitchFamily="18" charset="0"/>
              </a:rPr>
              <a:t>Phòng xông hơi</a:t>
            </a:r>
            <a:endParaRPr lang="en-US" sz="4400" b="1" dirty="0"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5236" y="4708993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itchFamily="18" charset="0"/>
              </a:rPr>
              <a:t>C</a:t>
            </a:r>
            <a:r>
              <a:rPr lang="en-US" sz="4000" b="1">
                <a:latin typeface="UTM Avo" pitchFamily="18" charset="0"/>
              </a:rPr>
              <a:t>. </a:t>
            </a:r>
            <a:r>
              <a:rPr lang="en-US" sz="4400" b="1">
                <a:latin typeface="UTM Avo" pitchFamily="18" charset="0"/>
              </a:rPr>
              <a:t>Phòng tập nhảy</a:t>
            </a:r>
            <a:endParaRPr lang="en-US" sz="4400" b="1" dirty="0">
              <a:latin typeface="UTM Avo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44" y="3999963"/>
            <a:ext cx="790396" cy="8155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14395D-C0E0-4E75-A443-702D88237275}"/>
              </a:ext>
            </a:extLst>
          </p:cNvPr>
          <p:cNvSpPr txBox="1"/>
          <p:nvPr/>
        </p:nvSpPr>
        <p:spPr>
          <a:xfrm>
            <a:off x="2396095" y="5480182"/>
            <a:ext cx="5820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>
                <a:latin typeface="UTM Avo" pitchFamily="18" charset="0"/>
              </a:rPr>
              <a:t>D</a:t>
            </a:r>
            <a:r>
              <a:rPr lang="en-US" sz="4000" b="1">
                <a:latin typeface="UTM Avo" pitchFamily="18" charset="0"/>
              </a:rPr>
              <a:t>. </a:t>
            </a:r>
            <a:r>
              <a:rPr lang="en-US" sz="4400" b="1">
                <a:latin typeface="UTM Avo" pitchFamily="18" charset="0"/>
              </a:rPr>
              <a:t>Phòng tập yoga</a:t>
            </a:r>
            <a:endParaRPr lang="en-US" sz="4400" b="1" dirty="0">
              <a:latin typeface="UTM Avo" pitchFamily="18" charset="0"/>
            </a:endParaRPr>
          </a:p>
        </p:txBody>
      </p:sp>
      <p:pic>
        <p:nvPicPr>
          <p:cNvPr id="14" name="Picture 2" descr="https://img.loigiaihay.com/picture/2022/0613/bai-4_7.png">
            <a:extLst>
              <a:ext uri="{FF2B5EF4-FFF2-40B4-BE49-F238E27FC236}">
                <a16:creationId xmlns:a16="http://schemas.microsoft.com/office/drawing/2014/main" id="{A4534CCD-F9B6-41DC-80A2-8D079CAD8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55" y="2979347"/>
            <a:ext cx="3762708" cy="363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0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3" grpId="0"/>
      <p:bldP spid="18" grpId="0"/>
      <p:bldP spid="18" grpId="1"/>
      <p:bldP spid="19" grpId="0"/>
      <p:bldP spid="19" grpId="1"/>
      <p:bldP spid="20" grpId="0"/>
      <p:bldP spid="20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old Texture Backgroun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nhạc chơi rung chuô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216" y="1100675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7" y="142609"/>
            <a:ext cx="11023600" cy="677090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033819" y="-36747"/>
            <a:ext cx="1880748" cy="1531109"/>
            <a:chOff x="3775364" y="122097"/>
            <a:chExt cx="1410561" cy="141056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364" y="122097"/>
              <a:ext cx="1410561" cy="141056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213944" y="278309"/>
              <a:ext cx="53340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67" b="1">
                  <a:solidFill>
                    <a:srgbClr val="C00000"/>
                  </a:solidFill>
                  <a:latin typeface="UTM Showcard" pitchFamily="18" charset="0"/>
                </a:rPr>
                <a:t>3</a:t>
              </a:r>
              <a:endParaRPr lang="en-US" sz="5867" b="1" dirty="0">
                <a:solidFill>
                  <a:srgbClr val="C00000"/>
                </a:solidFill>
                <a:latin typeface="UTM Showcard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03806" y="1611206"/>
            <a:ext cx="868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UTM Avo" pitchFamily="18" charset="0"/>
              </a:rPr>
              <a:t>Sắp xếp các phòng có diện tích từ bé đến lớn là: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8256" y="2173996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itchFamily="18" charset="0"/>
              </a:rPr>
              <a:t>A</a:t>
            </a:r>
            <a:r>
              <a:rPr lang="en-US" sz="2800" b="1">
                <a:latin typeface="UTM Avo" pitchFamily="18" charset="0"/>
              </a:rPr>
              <a:t>. Phòng tập thể hình, phòng xông h</a:t>
            </a:r>
            <a:r>
              <a:rPr lang="vi-VN" sz="2800" b="1">
                <a:latin typeface="UTM Avo" pitchFamily="18" charset="0"/>
              </a:rPr>
              <a:t>ơ</a:t>
            </a:r>
            <a:r>
              <a:rPr lang="en-US" sz="2800" b="1">
                <a:latin typeface="UTM Avo" pitchFamily="18" charset="0"/>
              </a:rPr>
              <a:t>i, phòng tập nhảy, phòng tập yoga.</a:t>
            </a:r>
            <a:endParaRPr lang="en-US" sz="2800" b="1" dirty="0"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6894" y="3062324"/>
            <a:ext cx="8229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itchFamily="18" charset="0"/>
              </a:rPr>
              <a:t>B</a:t>
            </a:r>
            <a:r>
              <a:rPr lang="en-US" sz="2800" b="1">
                <a:latin typeface="UTM Avo" pitchFamily="18" charset="0"/>
              </a:rPr>
              <a:t>. Phòng xông hơi, phòng tập thể hình, phòng tập nhảy, phòng tập yoga.</a:t>
            </a:r>
            <a:endParaRPr lang="en-US" sz="2800" b="1" dirty="0"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8256" y="4141836"/>
            <a:ext cx="8229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itchFamily="18" charset="0"/>
              </a:rPr>
              <a:t>C</a:t>
            </a:r>
            <a:r>
              <a:rPr lang="en-US" sz="4000" b="1">
                <a:latin typeface="UTM Avo" pitchFamily="18" charset="0"/>
              </a:rPr>
              <a:t>. </a:t>
            </a:r>
            <a:r>
              <a:rPr lang="en-US" sz="2800" b="1">
                <a:latin typeface="UTM Avo" pitchFamily="18" charset="0"/>
              </a:rPr>
              <a:t>Phòng tập nhảy, phòng tập yoga, phòng tập thể hình, phòng xông h</a:t>
            </a:r>
            <a:r>
              <a:rPr lang="vi-VN" sz="2800" b="1">
                <a:latin typeface="UTM Avo" pitchFamily="18" charset="0"/>
              </a:rPr>
              <a:t>ơ</a:t>
            </a:r>
            <a:r>
              <a:rPr lang="en-US" sz="2800" b="1">
                <a:latin typeface="UTM Avo" pitchFamily="18" charset="0"/>
              </a:rPr>
              <a:t>i.</a:t>
            </a:r>
            <a:endParaRPr lang="en-US" sz="2800" b="1" dirty="0">
              <a:latin typeface="UTM Avo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6" y="3103803"/>
            <a:ext cx="790396" cy="7844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14395D-C0E0-4E75-A443-702D88237275}"/>
              </a:ext>
            </a:extLst>
          </p:cNvPr>
          <p:cNvSpPr txBox="1"/>
          <p:nvPr/>
        </p:nvSpPr>
        <p:spPr>
          <a:xfrm>
            <a:off x="788844" y="5264338"/>
            <a:ext cx="7894125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>
                <a:latin typeface="UTM Avo" pitchFamily="18" charset="0"/>
              </a:rPr>
              <a:t>D</a:t>
            </a:r>
            <a:r>
              <a:rPr lang="en-US" sz="2800" b="1">
                <a:latin typeface="UTM Avo" pitchFamily="18" charset="0"/>
              </a:rPr>
              <a:t>. Phòng tập yoga, phòng tập nhảy, phòng thể hình , phòng xông h</a:t>
            </a:r>
            <a:r>
              <a:rPr lang="vi-VN" sz="2800" b="1">
                <a:latin typeface="UTM Avo" pitchFamily="18" charset="0"/>
              </a:rPr>
              <a:t>ơ</a:t>
            </a:r>
            <a:r>
              <a:rPr lang="en-US" sz="2800" b="1">
                <a:latin typeface="UTM Avo" pitchFamily="18" charset="0"/>
              </a:rPr>
              <a:t>i.</a:t>
            </a:r>
            <a:endParaRPr lang="en-US" sz="2800" b="1" dirty="0">
              <a:latin typeface="UTM Avo" pitchFamily="18" charset="0"/>
            </a:endParaRPr>
          </a:p>
        </p:txBody>
      </p:sp>
      <p:pic>
        <p:nvPicPr>
          <p:cNvPr id="14" name="Picture 2" descr="https://img.loigiaihay.com/picture/2022/0613/bai-4_7.png">
            <a:extLst>
              <a:ext uri="{FF2B5EF4-FFF2-40B4-BE49-F238E27FC236}">
                <a16:creationId xmlns:a16="http://schemas.microsoft.com/office/drawing/2014/main" id="{1F04CE6A-5F9F-4ECE-AB55-B1CA4D473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134" y="2651049"/>
            <a:ext cx="3558504" cy="363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36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3" grpId="0"/>
      <p:bldP spid="18" grpId="0"/>
      <p:bldP spid="18" grpId="1"/>
      <p:bldP spid="19" grpId="0"/>
      <p:bldP spid="19" grpId="1"/>
      <p:bldP spid="20" grpId="0"/>
      <p:bldP spid="20" grpId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.loigiaihay.com/picture/2022/0613/bai-4_7.png">
            <a:extLst>
              <a:ext uri="{FF2B5EF4-FFF2-40B4-BE49-F238E27FC236}">
                <a16:creationId xmlns:a16="http://schemas.microsoft.com/office/drawing/2014/main" id="{DB8980A4-4B85-481C-BB47-E109FEED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39" y="656823"/>
            <a:ext cx="10148552" cy="5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765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3291" y="2359074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1581" y="2637702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27984" y="2478332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" y="1767840"/>
            <a:ext cx="2794000" cy="25837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Dể đưa">
            <a:hlinkClick r:id="" action="ppaction://media"/>
            <a:extLst>
              <a:ext uri="{FF2B5EF4-FFF2-40B4-BE49-F238E27FC236}">
                <a16:creationId xmlns:a16="http://schemas.microsoft.com/office/drawing/2014/main" id="{0BC794A0-4982-C269-9A70-41D17EA95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10233" y="203200"/>
            <a:ext cx="876975" cy="406400"/>
          </a:xfrm>
          <a:prstGeom prst="rect">
            <a:avLst/>
          </a:prstGeom>
        </p:spPr>
      </p:pic>
      <p:pic>
        <p:nvPicPr>
          <p:cNvPr id="8" name="Các bạn ơi">
            <a:hlinkClick r:id="" action="ppaction://media"/>
            <a:extLst>
              <a:ext uri="{FF2B5EF4-FFF2-40B4-BE49-F238E27FC236}">
                <a16:creationId xmlns:a16="http://schemas.microsoft.com/office/drawing/2014/main" id="{F327443D-8AE1-4548-A721-C36150DA80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7579" y="0"/>
            <a:ext cx="50561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5814EBD-64AC-4E54-844B-E8C04E59E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3">
            <a:extLst>
              <a:ext uri="{FF2B5EF4-FFF2-40B4-BE49-F238E27FC236}">
                <a16:creationId xmlns:a16="http://schemas.microsoft.com/office/drawing/2014/main" id="{3EDA1E3A-8D88-4390-BADC-9C759E24C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350" y="1563406"/>
            <a:ext cx="8191500" cy="24314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80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 Stem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7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Nhà thiết kế nhí”</a:t>
            </a:r>
            <a:endParaRPr lang="en-US" alt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572E94-3A18-46E8-BCFC-6F38FCF2618A}"/>
              </a:ext>
            </a:extLst>
          </p:cNvPr>
          <p:cNvSpPr txBox="1"/>
          <p:nvPr/>
        </p:nvSpPr>
        <p:spPr>
          <a:xfrm>
            <a:off x="2213112" y="1722783"/>
            <a:ext cx="7659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66"/>
                </a:solidFill>
              </a:rPr>
              <a:t>Xin trân trọng cảm </a:t>
            </a:r>
            <a:r>
              <a:rPr lang="vi-VN" sz="6000">
                <a:solidFill>
                  <a:srgbClr val="FF0066"/>
                </a:solidFill>
              </a:rPr>
              <a:t>ơ</a:t>
            </a:r>
            <a:r>
              <a:rPr lang="en-US" sz="6000">
                <a:solidFill>
                  <a:srgbClr val="FF0066"/>
                </a:solidFill>
              </a:rPr>
              <a:t>n các thầy, cô giáo!</a:t>
            </a:r>
          </a:p>
        </p:txBody>
      </p:sp>
    </p:spTree>
    <p:extLst>
      <p:ext uri="{BB962C8B-B14F-4D97-AF65-F5344CB8AC3E}">
        <p14:creationId xmlns:p14="http://schemas.microsoft.com/office/powerpoint/2010/main" val="14901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8743217" y="4489278"/>
            <a:ext cx="1561514" cy="9425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E532A-71E0-78E1-CEB2-28C2D86B04CD}"/>
              </a:ext>
            </a:extLst>
          </p:cNvPr>
          <p:cNvSpPr txBox="1"/>
          <p:nvPr/>
        </p:nvSpPr>
        <p:spPr>
          <a:xfrm>
            <a:off x="2319458" y="1274601"/>
            <a:ext cx="85565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dm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981C990-6A25-C49C-302D-E674C8E9A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66264" y="4013533"/>
            <a:ext cx="4276870" cy="134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CBAE0D-0008-CA1F-7522-0ED919ED63CA}"/>
              </a:ext>
            </a:extLst>
          </p:cNvPr>
          <p:cNvSpPr txBox="1"/>
          <p:nvPr/>
        </p:nvSpPr>
        <p:spPr>
          <a:xfrm>
            <a:off x="4346902" y="4395861"/>
            <a:ext cx="3796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C. cm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-19664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8743217" y="4489278"/>
            <a:ext cx="1561514" cy="9425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960C0-22A1-8CD3-1DC5-0CB2E81167B9}"/>
              </a:ext>
            </a:extLst>
          </p:cNvPr>
          <p:cNvSpPr txBox="1"/>
          <p:nvPr/>
        </p:nvSpPr>
        <p:spPr>
          <a:xfrm>
            <a:off x="2192740" y="1407819"/>
            <a:ext cx="7806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cm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41E2C77-C24F-9BDE-8275-292C25630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65417" y="3669424"/>
            <a:ext cx="4276870" cy="134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7F5BDB53-ED48-31AA-D273-3D04F1E21F14}"/>
              </a:ext>
            </a:extLst>
          </p:cNvPr>
          <p:cNvSpPr txBox="1"/>
          <p:nvPr/>
        </p:nvSpPr>
        <p:spPr>
          <a:xfrm>
            <a:off x="4817691" y="4020351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20 cm</a:t>
            </a:r>
          </a:p>
        </p:txBody>
      </p:sp>
    </p:spTree>
    <p:extLst>
      <p:ext uri="{BB962C8B-B14F-4D97-AF65-F5344CB8AC3E}">
        <p14:creationId xmlns:p14="http://schemas.microsoft.com/office/powerpoint/2010/main" val="319517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-19664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8743217" y="4489278"/>
            <a:ext cx="1561514" cy="9425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F4362D0-5770-9E3F-3131-F1DA96D32F63}"/>
              </a:ext>
            </a:extLst>
          </p:cNvPr>
          <p:cNvSpPr txBox="1"/>
          <p:nvPr/>
        </p:nvSpPr>
        <p:spPr>
          <a:xfrm>
            <a:off x="2192577" y="1489988"/>
            <a:ext cx="7806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cm,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cm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B96831F-4ECB-C144-0284-88869E75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65417" y="3669424"/>
            <a:ext cx="4276870" cy="134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A6991838-25DC-B034-CAFD-CA24D6806D27}"/>
              </a:ext>
            </a:extLst>
          </p:cNvPr>
          <p:cNvSpPr txBox="1"/>
          <p:nvPr/>
        </p:nvSpPr>
        <p:spPr>
          <a:xfrm>
            <a:off x="4956976" y="3964861"/>
            <a:ext cx="3114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18 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8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990" y="2560508"/>
            <a:ext cx="1551914" cy="1551914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1375" y="2653043"/>
            <a:ext cx="1551914" cy="155191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7904" y="2508686"/>
            <a:ext cx="1551914" cy="1551914"/>
          </a:xfrm>
          <a:prstGeom prst="rect">
            <a:avLst/>
          </a:prstGeom>
        </p:spPr>
      </p:pic>
      <p:sp>
        <p:nvSpPr>
          <p:cNvPr id="15" name="Flowchart: Off-page Connector 1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Flowchart: Off-page Connector 15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Flowchart: Off-page Connector 16"/>
          <p:cNvSpPr/>
          <p:nvPr/>
        </p:nvSpPr>
        <p:spPr>
          <a:xfrm>
            <a:off x="5960065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Flowchart: Off-page Connector 17"/>
          <p:cNvSpPr/>
          <p:nvPr/>
        </p:nvSpPr>
        <p:spPr>
          <a:xfrm>
            <a:off x="5981039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261506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77526 0.025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63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80209 0.028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4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90169 0.0421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91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89BA507-1CBA-76D2-D6EF-E8612C65E9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2"/>
          <a:stretch>
            <a:fillRect/>
          </a:stretch>
        </p:blipFill>
        <p:spPr>
          <a:xfrm>
            <a:off x="0" y="3663950"/>
            <a:ext cx="3509963" cy="2143125"/>
          </a:xfrm>
          <a:custGeom>
            <a:avLst/>
            <a:gdLst>
              <a:gd name="connsiteX0" fmla="*/ 0 w 3509839"/>
              <a:gd name="connsiteY0" fmla="*/ 0 h 2142445"/>
              <a:gd name="connsiteX1" fmla="*/ 3509839 w 3509839"/>
              <a:gd name="connsiteY1" fmla="*/ 0 h 2142445"/>
              <a:gd name="connsiteX2" fmla="*/ 3509839 w 3509839"/>
              <a:gd name="connsiteY2" fmla="*/ 2142445 h 2142445"/>
              <a:gd name="connsiteX3" fmla="*/ 0 w 3509839"/>
              <a:gd name="connsiteY3" fmla="*/ 2142445 h 214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839" h="2142445">
                <a:moveTo>
                  <a:pt x="0" y="0"/>
                </a:moveTo>
                <a:lnTo>
                  <a:pt x="3509839" y="0"/>
                </a:lnTo>
                <a:lnTo>
                  <a:pt x="3509839" y="2142445"/>
                </a:lnTo>
                <a:lnTo>
                  <a:pt x="0" y="2142445"/>
                </a:lnTo>
                <a:close/>
              </a:path>
            </a:pathLst>
          </a:cu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0457ECC-1105-E497-41DD-92750C50BC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2" r="1052" b="43209"/>
          <a:stretch>
            <a:fillRect/>
          </a:stretch>
        </p:blipFill>
        <p:spPr>
          <a:xfrm>
            <a:off x="0" y="5367338"/>
            <a:ext cx="12192000" cy="1533525"/>
          </a:xfrm>
          <a:custGeom>
            <a:avLst/>
            <a:gdLst>
              <a:gd name="connsiteX0" fmla="*/ 0 w 12192000"/>
              <a:gd name="connsiteY0" fmla="*/ 0 h 1533625"/>
              <a:gd name="connsiteX1" fmla="*/ 12192000 w 12192000"/>
              <a:gd name="connsiteY1" fmla="*/ 0 h 1533625"/>
              <a:gd name="connsiteX2" fmla="*/ 12192000 w 12192000"/>
              <a:gd name="connsiteY2" fmla="*/ 1533625 h 1533625"/>
              <a:gd name="connsiteX3" fmla="*/ 0 w 12192000"/>
              <a:gd name="connsiteY3" fmla="*/ 1533625 h 15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33625">
                <a:moveTo>
                  <a:pt x="0" y="0"/>
                </a:moveTo>
                <a:lnTo>
                  <a:pt x="12192000" y="0"/>
                </a:lnTo>
                <a:lnTo>
                  <a:pt x="12192000" y="1533625"/>
                </a:lnTo>
                <a:lnTo>
                  <a:pt x="0" y="1533625"/>
                </a:lnTo>
                <a:close/>
              </a:path>
            </a:pathLst>
          </a:custGeom>
        </p:spPr>
      </p:pic>
      <p:pic>
        <p:nvPicPr>
          <p:cNvPr id="17412" name="Graphic 8">
            <a:extLst>
              <a:ext uri="{FF2B5EF4-FFF2-40B4-BE49-F238E27FC236}">
                <a16:creationId xmlns:a16="http://schemas.microsoft.com/office/drawing/2014/main" id="{8D252F60-CD63-FFEA-2312-F39754632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4602339"/>
            <a:ext cx="262731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0E6E21F-75B8-F256-1B2E-5CCF5899DF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503"/>
          <a:stretch>
            <a:fillRect/>
          </a:stretch>
        </p:blipFill>
        <p:spPr>
          <a:xfrm>
            <a:off x="8817065" y="4628008"/>
            <a:ext cx="3384550" cy="2257425"/>
          </a:xfrm>
          <a:custGeom>
            <a:avLst/>
            <a:gdLst>
              <a:gd name="connsiteX0" fmla="*/ 0 w 3383808"/>
              <a:gd name="connsiteY0" fmla="*/ 0 h 2258159"/>
              <a:gd name="connsiteX1" fmla="*/ 3383808 w 3383808"/>
              <a:gd name="connsiteY1" fmla="*/ 0 h 2258159"/>
              <a:gd name="connsiteX2" fmla="*/ 3383808 w 3383808"/>
              <a:gd name="connsiteY2" fmla="*/ 2258159 h 2258159"/>
              <a:gd name="connsiteX3" fmla="*/ 0 w 3383808"/>
              <a:gd name="connsiteY3" fmla="*/ 2258159 h 225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3808" h="2258159">
                <a:moveTo>
                  <a:pt x="0" y="0"/>
                </a:moveTo>
                <a:lnTo>
                  <a:pt x="3383808" y="0"/>
                </a:lnTo>
                <a:lnTo>
                  <a:pt x="3383808" y="2258159"/>
                </a:lnTo>
                <a:lnTo>
                  <a:pt x="0" y="2258159"/>
                </a:lnTo>
                <a:close/>
              </a:path>
            </a:pathLst>
          </a:custGeom>
        </p:spPr>
      </p:pic>
      <p:pic>
        <p:nvPicPr>
          <p:cNvPr id="17416" name="Graphic 14">
            <a:extLst>
              <a:ext uri="{FF2B5EF4-FFF2-40B4-BE49-F238E27FC236}">
                <a16:creationId xmlns:a16="http://schemas.microsoft.com/office/drawing/2014/main" id="{452A2BC6-0A9C-8E36-A99F-6AB6AED3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437" y="-288457"/>
            <a:ext cx="271462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Graphic 16">
            <a:extLst>
              <a:ext uri="{FF2B5EF4-FFF2-40B4-BE49-F238E27FC236}">
                <a16:creationId xmlns:a16="http://schemas.microsoft.com/office/drawing/2014/main" id="{3EDA5DF8-338E-BEBA-BC75-8ACBEAA9A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75" y="-333375"/>
            <a:ext cx="12858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Graphic 17">
            <a:extLst>
              <a:ext uri="{FF2B5EF4-FFF2-40B4-BE49-F238E27FC236}">
                <a16:creationId xmlns:a16="http://schemas.microsoft.com/office/drawing/2014/main" id="{E16F5F3B-6FE1-A939-0906-52522F9C3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325" y="1260475"/>
            <a:ext cx="1019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Graphic 18">
            <a:extLst>
              <a:ext uri="{FF2B5EF4-FFF2-40B4-BE49-F238E27FC236}">
                <a16:creationId xmlns:a16="http://schemas.microsoft.com/office/drawing/2014/main" id="{341D6272-9D09-CAD8-E2AF-BCB8694B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9100" y="-1030288"/>
            <a:ext cx="3095625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AF8349-1371-2F90-9F45-EEF27A65B6EA}"/>
              </a:ext>
            </a:extLst>
          </p:cNvPr>
          <p:cNvSpPr/>
          <p:nvPr/>
        </p:nvSpPr>
        <p:spPr>
          <a:xfrm>
            <a:off x="2157413" y="1665109"/>
            <a:ext cx="88360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0541" cmpd="sng">
                  <a:noFill/>
                  <a:prstDash val="solid"/>
                </a:ln>
                <a:solidFill>
                  <a:srgbClr val="016C1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cs typeface="Arial" panose="020B0604020202020204" pitchFamily="34" charset="0"/>
              </a:rPr>
              <a:t>Luyện tập- Th</a:t>
            </a:r>
            <a:r>
              <a:rPr lang="en-US" sz="6000" b="1">
                <a:ln w="10541" cmpd="sng">
                  <a:noFill/>
                  <a:prstDash val="solid"/>
                </a:ln>
                <a:solidFill>
                  <a:srgbClr val="016C1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ực hành</a:t>
            </a:r>
            <a:endParaRPr kumimoji="0" lang="en-US" sz="6000" b="1" i="0" u="none" strike="noStrike" kern="1200" cap="none" spc="0" normalizeH="0" baseline="0" noProof="0" dirty="0">
              <a:ln w="10541" cmpd="sng">
                <a:noFill/>
                <a:prstDash val="solid"/>
              </a:ln>
              <a:solidFill>
                <a:srgbClr val="016C1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75C8C27-6B28-E655-6660-507FD96569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2485"/>
          <a:stretch>
            <a:fillRect/>
          </a:stretch>
        </p:blipFill>
        <p:spPr>
          <a:xfrm>
            <a:off x="0" y="5319713"/>
            <a:ext cx="3657600" cy="1538287"/>
          </a:xfrm>
          <a:custGeom>
            <a:avLst/>
            <a:gdLst>
              <a:gd name="connsiteX0" fmla="*/ 0 w 3657296"/>
              <a:gd name="connsiteY0" fmla="*/ 0 h 1538130"/>
              <a:gd name="connsiteX1" fmla="*/ 3657296 w 3657296"/>
              <a:gd name="connsiteY1" fmla="*/ 0 h 1538130"/>
              <a:gd name="connsiteX2" fmla="*/ 3657296 w 3657296"/>
              <a:gd name="connsiteY2" fmla="*/ 1538130 h 1538130"/>
              <a:gd name="connsiteX3" fmla="*/ 0 w 3657296"/>
              <a:gd name="connsiteY3" fmla="*/ 1538130 h 153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296" h="1538130">
                <a:moveTo>
                  <a:pt x="0" y="0"/>
                </a:moveTo>
                <a:lnTo>
                  <a:pt x="3657296" y="0"/>
                </a:lnTo>
                <a:lnTo>
                  <a:pt x="3657296" y="1538130"/>
                </a:lnTo>
                <a:lnTo>
                  <a:pt x="0" y="153813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599009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27F14F3-BCCF-47DE-8FEC-9BF3ADB60FB2}"/>
              </a:ext>
            </a:extLst>
          </p:cNvPr>
          <p:cNvGrpSpPr/>
          <p:nvPr/>
        </p:nvGrpSpPr>
        <p:grpSpPr>
          <a:xfrm>
            <a:off x="180317" y="541485"/>
            <a:ext cx="10869755" cy="1820840"/>
            <a:chOff x="1585119" y="1655539"/>
            <a:chExt cx="13335000" cy="378157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B9E507B-9A69-4530-9DC2-BA1E61BAE180}"/>
                </a:ext>
              </a:extLst>
            </p:cNvPr>
            <p:cNvSpPr/>
            <p:nvPr/>
          </p:nvSpPr>
          <p:spPr>
            <a:xfrm>
              <a:off x="1585119" y="1655539"/>
              <a:ext cx="805324" cy="101587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794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696" b="1">
                  <a:solidFill>
                    <a:prstClr val="white"/>
                  </a:solidFill>
                  <a:latin typeface="Calibri"/>
                </a:rPr>
                <a:t>1</a:t>
              </a:r>
              <a:endParaRPr lang="vi-VN" sz="2696" b="1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7C4FCA-062F-418C-940C-50B898656C6D}"/>
                </a:ext>
              </a:extLst>
            </p:cNvPr>
            <p:cNvSpPr/>
            <p:nvPr/>
          </p:nvSpPr>
          <p:spPr>
            <a:xfrm>
              <a:off x="2390443" y="1665836"/>
              <a:ext cx="12529676" cy="37712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8794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>
                  <a:solidFill>
                    <a:prstClr val="black"/>
                  </a:solidFill>
                </a:rPr>
                <a:t>Chị Lan cho Mai 2 chiếc nhãn vở. Một chiếc hình chữ nhật có chiều rộng 6 cm, chiều dài 8 cm. Một chiếc nhãn vở hình vuông có cạnh 6 cm. Các bạn hãy giúp Mai tính chu vi và diện tích hai hình này nhé!</a:t>
              </a:r>
              <a:endParaRPr lang="vi-VN" sz="2800" b="1">
                <a:solidFill>
                  <a:prstClr val="black"/>
                </a:solidFill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8DAB49-ED2A-4ACA-A8C8-D561979B6AEE}"/>
              </a:ext>
            </a:extLst>
          </p:cNvPr>
          <p:cNvCxnSpPr>
            <a:cxnSpLocks/>
          </p:cNvCxnSpPr>
          <p:nvPr/>
        </p:nvCxnSpPr>
        <p:spPr>
          <a:xfrm>
            <a:off x="954013" y="1441734"/>
            <a:ext cx="31099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DBF07-FA3F-4390-8320-9E5B7C3D8AFB}"/>
              </a:ext>
            </a:extLst>
          </p:cNvPr>
          <p:cNvCxnSpPr>
            <a:cxnSpLocks/>
          </p:cNvCxnSpPr>
          <p:nvPr/>
        </p:nvCxnSpPr>
        <p:spPr>
          <a:xfrm flipV="1">
            <a:off x="954013" y="1885044"/>
            <a:ext cx="1840702" cy="167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Bản ghi Mới 13">
            <a:hlinkClick r:id="" action="ppaction://media"/>
            <a:extLst>
              <a:ext uri="{FF2B5EF4-FFF2-40B4-BE49-F238E27FC236}">
                <a16:creationId xmlns:a16="http://schemas.microsoft.com/office/drawing/2014/main" id="{58C87956-2E17-41D7-B306-2267F0C77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7255" y="6278948"/>
            <a:ext cx="609600" cy="6096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DD3EAA-5B60-48C7-8039-D92E4D12EA28}"/>
              </a:ext>
            </a:extLst>
          </p:cNvPr>
          <p:cNvCxnSpPr>
            <a:cxnSpLocks/>
          </p:cNvCxnSpPr>
          <p:nvPr/>
        </p:nvCxnSpPr>
        <p:spPr>
          <a:xfrm>
            <a:off x="8585069" y="1005194"/>
            <a:ext cx="2218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8342A8-7164-4849-826E-6B42488E8353}"/>
              </a:ext>
            </a:extLst>
          </p:cNvPr>
          <p:cNvCxnSpPr>
            <a:cxnSpLocks/>
          </p:cNvCxnSpPr>
          <p:nvPr/>
        </p:nvCxnSpPr>
        <p:spPr>
          <a:xfrm>
            <a:off x="4433472" y="1399218"/>
            <a:ext cx="2408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64A623-121F-4CFC-B16E-D18BCEB6B9EF}"/>
              </a:ext>
            </a:extLst>
          </p:cNvPr>
          <p:cNvCxnSpPr>
            <a:cxnSpLocks/>
          </p:cNvCxnSpPr>
          <p:nvPr/>
        </p:nvCxnSpPr>
        <p:spPr>
          <a:xfrm>
            <a:off x="9251167" y="1874540"/>
            <a:ext cx="17302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8E67682-C821-4360-8EFC-86C02D4A5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78" y="2604047"/>
            <a:ext cx="3267418" cy="3035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35DC6A-A86B-4098-BADA-40C3B30B5363}"/>
              </a:ext>
            </a:extLst>
          </p:cNvPr>
          <p:cNvSpPr txBox="1"/>
          <p:nvPr/>
        </p:nvSpPr>
        <p:spPr>
          <a:xfrm>
            <a:off x="8952090" y="5758396"/>
            <a:ext cx="163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6 cm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0E5AECD-7502-4A8E-8070-7861F50E97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15" y="2670792"/>
            <a:ext cx="5685237" cy="29018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A5E1E7-8C4F-47D6-B252-E176E4728452}"/>
              </a:ext>
            </a:extLst>
          </p:cNvPr>
          <p:cNvSpPr txBox="1"/>
          <p:nvPr/>
        </p:nvSpPr>
        <p:spPr>
          <a:xfrm>
            <a:off x="169331" y="3451578"/>
            <a:ext cx="982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6 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1E6FFF-61D6-4196-8AEE-13A1F6A5B042}"/>
              </a:ext>
            </a:extLst>
          </p:cNvPr>
          <p:cNvSpPr txBox="1"/>
          <p:nvPr/>
        </p:nvSpPr>
        <p:spPr>
          <a:xfrm>
            <a:off x="3222980" y="5579539"/>
            <a:ext cx="982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8 cm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084B313-3633-44D0-B183-D381CE6BF9A9}"/>
              </a:ext>
            </a:extLst>
          </p:cNvPr>
          <p:cNvCxnSpPr>
            <a:cxnSpLocks/>
          </p:cNvCxnSpPr>
          <p:nvPr/>
        </p:nvCxnSpPr>
        <p:spPr>
          <a:xfrm>
            <a:off x="3324392" y="1874540"/>
            <a:ext cx="20332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B45BB18-0C30-4AA9-9307-1B182C34B677}"/>
              </a:ext>
            </a:extLst>
          </p:cNvPr>
          <p:cNvCxnSpPr>
            <a:cxnSpLocks/>
          </p:cNvCxnSpPr>
          <p:nvPr/>
        </p:nvCxnSpPr>
        <p:spPr>
          <a:xfrm>
            <a:off x="1492759" y="2362325"/>
            <a:ext cx="27123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87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EF3DD42-CBF1-4904-82E7-B12C4445493C}"/>
              </a:ext>
            </a:extLst>
          </p:cNvPr>
          <p:cNvSpPr/>
          <p:nvPr/>
        </p:nvSpPr>
        <p:spPr>
          <a:xfrm>
            <a:off x="6616449" y="302226"/>
            <a:ext cx="4679586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79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2696">
              <a:solidFill>
                <a:srgbClr val="00B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4B80F3-C6EB-4DB3-8E17-29DFC303E4D2}"/>
              </a:ext>
            </a:extLst>
          </p:cNvPr>
          <p:cNvSpPr/>
          <p:nvPr/>
        </p:nvSpPr>
        <p:spPr>
          <a:xfrm>
            <a:off x="6290556" y="1800851"/>
            <a:ext cx="6095405" cy="42659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879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172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1D298B-66E2-485F-A8A1-C31FFE9FA6AB}"/>
              </a:ext>
            </a:extLst>
          </p:cNvPr>
          <p:cNvSpPr/>
          <p:nvPr/>
        </p:nvSpPr>
        <p:spPr>
          <a:xfrm>
            <a:off x="1134606" y="-107245"/>
            <a:ext cx="8923794" cy="698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794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397">
                <a:solidFill>
                  <a:srgbClr val="FF0000"/>
                </a:solidFill>
              </a:rPr>
              <a:t> Bài </a:t>
            </a:r>
            <a:r>
              <a:rPr lang="vi-VN" sz="2696">
                <a:solidFill>
                  <a:srgbClr val="FF0000"/>
                </a:solidFill>
              </a:rPr>
              <a:t>giải </a:t>
            </a:r>
          </a:p>
          <a:p>
            <a:pPr algn="ctr" defTabSz="108794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96">
                <a:solidFill>
                  <a:srgbClr val="FF0000"/>
                </a:solidFill>
              </a:rPr>
              <a:t>a. </a:t>
            </a:r>
            <a:r>
              <a:rPr lang="vi-VN" sz="2696">
                <a:solidFill>
                  <a:srgbClr val="FF0000"/>
                </a:solidFill>
              </a:rPr>
              <a:t>Chu vi </a:t>
            </a:r>
            <a:r>
              <a:rPr lang="en-US" sz="2696">
                <a:solidFill>
                  <a:srgbClr val="FF0000"/>
                </a:solidFill>
              </a:rPr>
              <a:t> nhãn vở </a:t>
            </a:r>
            <a:r>
              <a:rPr lang="vi-VN" sz="2696">
                <a:solidFill>
                  <a:srgbClr val="FF0000"/>
                </a:solidFill>
              </a:rPr>
              <a:t>hình chữ nhật là:</a:t>
            </a:r>
          </a:p>
          <a:p>
            <a:pPr algn="ctr" defTabSz="108794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696">
                <a:solidFill>
                  <a:srgbClr val="FF0000"/>
                </a:solidFill>
              </a:rPr>
              <a:t>(6 + 8) x 2 = 28 (cm)</a:t>
            </a:r>
          </a:p>
          <a:p>
            <a:pPr algn="ctr" defTabSz="108794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696">
                <a:solidFill>
                  <a:srgbClr val="FF0000"/>
                </a:solidFill>
              </a:rPr>
              <a:t>Diện tích</a:t>
            </a:r>
            <a:r>
              <a:rPr lang="en-US" sz="2696">
                <a:solidFill>
                  <a:srgbClr val="FF0000"/>
                </a:solidFill>
              </a:rPr>
              <a:t> nhãn vở</a:t>
            </a:r>
            <a:r>
              <a:rPr lang="vi-VN" sz="2696">
                <a:solidFill>
                  <a:srgbClr val="FF0000"/>
                </a:solidFill>
              </a:rPr>
              <a:t> hình chữ nhật là:</a:t>
            </a:r>
          </a:p>
          <a:p>
            <a:pPr algn="ctr" defTabSz="108794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696">
                <a:solidFill>
                  <a:srgbClr val="FF0000"/>
                </a:solidFill>
              </a:rPr>
              <a:t>6 x 8 = 48 (cm</a:t>
            </a:r>
            <a:r>
              <a:rPr lang="vi-VN" sz="2696" baseline="30000">
                <a:solidFill>
                  <a:srgbClr val="FF0000"/>
                </a:solidFill>
              </a:rPr>
              <a:t>2</a:t>
            </a:r>
            <a:r>
              <a:rPr lang="vi-VN" sz="2696">
                <a:solidFill>
                  <a:srgbClr val="FF0000"/>
                </a:solidFill>
              </a:rPr>
              <a:t>)</a:t>
            </a:r>
            <a:endParaRPr lang="en-US" sz="2696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</a:rPr>
              <a:t>b. </a:t>
            </a:r>
            <a:r>
              <a:rPr lang="vi-VN" sz="2800">
                <a:solidFill>
                  <a:srgbClr val="FF0000"/>
                </a:solidFill>
              </a:rPr>
              <a:t>Chu vi </a:t>
            </a:r>
            <a:r>
              <a:rPr lang="en-US" sz="2800">
                <a:solidFill>
                  <a:srgbClr val="FF0000"/>
                </a:solidFill>
              </a:rPr>
              <a:t>nhãn vở </a:t>
            </a:r>
            <a:r>
              <a:rPr lang="vi-VN" sz="2800">
                <a:solidFill>
                  <a:srgbClr val="FF0000"/>
                </a:solidFill>
              </a:rPr>
              <a:t>hình vuông là:</a:t>
            </a:r>
          </a:p>
          <a:p>
            <a:pPr algn="ctr">
              <a:lnSpc>
                <a:spcPct val="150000"/>
              </a:lnSpc>
            </a:pPr>
            <a:r>
              <a:rPr lang="vi-VN" sz="2800">
                <a:solidFill>
                  <a:srgbClr val="FF0000"/>
                </a:solidFill>
              </a:rPr>
              <a:t>6 x 4 = 24 (cm)</a:t>
            </a:r>
          </a:p>
          <a:p>
            <a:pPr algn="ctr">
              <a:lnSpc>
                <a:spcPct val="150000"/>
              </a:lnSpc>
            </a:pPr>
            <a:r>
              <a:rPr lang="vi-VN" sz="2800">
                <a:solidFill>
                  <a:srgbClr val="FF0000"/>
                </a:solidFill>
              </a:rPr>
              <a:t>Diện tích </a:t>
            </a:r>
            <a:r>
              <a:rPr lang="en-US" sz="2800">
                <a:solidFill>
                  <a:srgbClr val="FF0000"/>
                </a:solidFill>
              </a:rPr>
              <a:t> nhãn vở </a:t>
            </a:r>
            <a:r>
              <a:rPr lang="vi-VN" sz="2800">
                <a:solidFill>
                  <a:srgbClr val="FF0000"/>
                </a:solidFill>
              </a:rPr>
              <a:t>hình vuông là:</a:t>
            </a:r>
          </a:p>
          <a:p>
            <a:pPr algn="ctr">
              <a:lnSpc>
                <a:spcPct val="150000"/>
              </a:lnSpc>
            </a:pPr>
            <a:r>
              <a:rPr lang="vi-VN" sz="2800">
                <a:solidFill>
                  <a:srgbClr val="FF0000"/>
                </a:solidFill>
              </a:rPr>
              <a:t>6 x 6 = 36 (cm</a:t>
            </a:r>
            <a:r>
              <a:rPr lang="vi-VN" sz="2800" baseline="30000">
                <a:solidFill>
                  <a:srgbClr val="FF0000"/>
                </a:solidFill>
              </a:rPr>
              <a:t>2</a:t>
            </a:r>
            <a:r>
              <a:rPr lang="vi-VN" sz="2800">
                <a:solidFill>
                  <a:srgbClr val="FF0000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</a:rPr>
              <a:t>                    </a:t>
            </a:r>
            <a:r>
              <a:rPr lang="vi-VN" sz="2800">
                <a:solidFill>
                  <a:srgbClr val="FF0000"/>
                </a:solidFill>
              </a:rPr>
              <a:t>Đáp số:</a:t>
            </a:r>
            <a:r>
              <a:rPr lang="en-US" sz="2800">
                <a:solidFill>
                  <a:srgbClr val="FF0000"/>
                </a:solidFill>
              </a:rPr>
              <a:t> a. 28 cm; 48 cm</a:t>
            </a:r>
            <a:r>
              <a:rPr lang="en-US" sz="2800" baseline="30000">
                <a:solidFill>
                  <a:srgbClr val="FF0000"/>
                </a:solidFill>
              </a:rPr>
              <a:t>2</a:t>
            </a:r>
            <a:endParaRPr lang="en-US" sz="280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696">
                <a:solidFill>
                  <a:srgbClr val="FF0000"/>
                </a:solidFill>
              </a:rPr>
              <a:t>                                   b. 24 cm  ; 36 cm</a:t>
            </a:r>
            <a:r>
              <a:rPr lang="en-US" sz="2696" baseline="30000">
                <a:solidFill>
                  <a:srgbClr val="FF0000"/>
                </a:solidFill>
              </a:rPr>
              <a:t>2</a:t>
            </a:r>
            <a:endParaRPr lang="vi-VN" sz="2696">
              <a:solidFill>
                <a:srgbClr val="FF0000"/>
              </a:solidFill>
            </a:endParaRPr>
          </a:p>
        </p:txBody>
      </p:sp>
      <p:pic>
        <p:nvPicPr>
          <p:cNvPr id="2" name="Bản ghi Mới 8">
            <a:hlinkClick r:id="" action="ppaction://media"/>
            <a:extLst>
              <a:ext uri="{FF2B5EF4-FFF2-40B4-BE49-F238E27FC236}">
                <a16:creationId xmlns:a16="http://schemas.microsoft.com/office/drawing/2014/main" id="{7A7A32F3-659F-471D-B6CF-B0C3C1640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1235" y="6129180"/>
            <a:ext cx="609600" cy="42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71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1&quot;/&gt;&lt;/object&gt;&lt;object type=&quot;3&quot; unique_id=&quot;10004&quot;&gt;&lt;property id=&quot;20148&quot; value=&quot;5&quot;/&gt;&lt;property id=&quot;20300&quot; value=&quot;Slide 2&quot;/&gt;&lt;property id=&quot;20307&quot; value=&quot;285&quot;/&gt;&lt;/object&gt;&lt;object type=&quot;3&quot; unique_id=&quot;10005&quot;&gt;&lt;property id=&quot;20148&quot; value=&quot;5&quot;/&gt;&lt;property id=&quot;20300&quot; value=&quot;Slide 4&quot;/&gt;&lt;property id=&quot;20307&quot; value=&quot;257&quot;/&gt;&lt;/object&gt;&lt;object type=&quot;3&quot; unique_id=&quot;10006&quot;&gt;&lt;property id=&quot;20148&quot; value=&quot;5&quot;/&gt;&lt;property id=&quot;20300&quot; value=&quot;Slide 6&quot;/&gt;&lt;property id=&quot;20307&quot; value=&quot;282&quot;/&gt;&lt;/object&gt;&lt;object type=&quot;3&quot; unique_id=&quot;10007&quot;&gt;&lt;property id=&quot;20148&quot; value=&quot;5&quot;/&gt;&lt;property id=&quot;20300&quot; value=&quot;Slide 7&quot;/&gt;&lt;property id=&quot;20307&quot; value=&quot;266&quot;/&gt;&lt;/object&gt;&lt;object type=&quot;3&quot; unique_id=&quot;10008&quot;&gt;&lt;property id=&quot;20148&quot; value=&quot;5&quot;/&gt;&lt;property id=&quot;20300&quot; value=&quot;Slide 8&quot;/&gt;&lt;property id=&quot;20307&quot; value=&quot;283&quot;/&gt;&lt;/object&gt;&lt;object type=&quot;3&quot; unique_id=&quot;10009&quot;&gt;&lt;property id=&quot;20148&quot; value=&quot;5&quot;/&gt;&lt;property id=&quot;20300&quot; value=&quot;Slide 9&quot;/&gt;&lt;property id=&quot;20307&quot; value=&quot;276&quot;/&gt;&lt;/object&gt;&lt;object type=&quot;3&quot; unique_id=&quot;10010&quot;&gt;&lt;property id=&quot;20148&quot; value=&quot;5&quot;/&gt;&lt;property id=&quot;20300&quot; value=&quot;Slide 13&quot;/&gt;&lt;property id=&quot;20307&quot; value=&quot;286&quot;/&gt;&lt;/object&gt;&lt;object type=&quot;3&quot; unique_id=&quot;10331&quot;&gt;&lt;property id=&quot;20148&quot; value=&quot;5&quot;/&gt;&lt;property id=&quot;20300&quot; value=&quot;Slide 10&quot;/&gt;&lt;property id=&quot;20307&quot; value=&quot;287&quot;/&gt;&lt;/object&gt;&lt;object type=&quot;3&quot; unique_id=&quot;10409&quot;&gt;&lt;property id=&quot;20148&quot; value=&quot;5&quot;/&gt;&lt;property id=&quot;20300&quot; value=&quot;Slide 11&quot;/&gt;&lt;property id=&quot;20307&quot; value=&quot;288&quot;/&gt;&lt;/object&gt;&lt;object type=&quot;3&quot; unique_id=&quot;10494&quot;&gt;&lt;property id=&quot;20148&quot; value=&quot;5&quot;/&gt;&lt;property id=&quot;20300&quot; value=&quot;Slide 12&quot;/&gt;&lt;property id=&quot;20307&quot; value=&quot;289&quot;/&gt;&lt;/object&gt;&lt;object type=&quot;3&quot; unique_id=&quot;10560&quot;&gt;&lt;property id=&quot;20148&quot; value=&quot;5&quot;/&gt;&lt;property id=&quot;20300&quot; value=&quot;Slide 14&quot;/&gt;&lt;property id=&quot;20307&quot; value=&quot;290&quot;/&gt;&lt;/object&gt;&lt;object type=&quot;3&quot; unique_id=&quot;10645&quot;&gt;&lt;property id=&quot;20148&quot; value=&quot;5&quot;/&gt;&lt;property id=&quot;20300&quot; value=&quot;Slide 15&quot;/&gt;&lt;property id=&quot;20307&quot; value=&quot;291&quot;/&gt;&lt;/object&gt;&lt;object type=&quot;3&quot; unique_id=&quot;10726&quot;&gt;&lt;property id=&quot;20148&quot; value=&quot;5&quot;/&gt;&lt;property id=&quot;20300&quot; value=&quot;Slide 16&quot;/&gt;&lt;property id=&quot;20307&quot; value=&quot;292&quot;/&gt;&lt;/object&gt;&lt;object type=&quot;3&quot; unique_id=&quot;11053&quot;&gt;&lt;property id=&quot;20148&quot; value=&quot;5&quot;/&gt;&lt;property id=&quot;20300&quot; value=&quot;Slide 17&quot;/&gt;&lt;property id=&quot;20307&quot; value=&quot;297&quot;/&gt;&lt;/object&gt;&lt;object type=&quot;3&quot; unique_id=&quot;11054&quot;&gt;&lt;property id=&quot;20148&quot; value=&quot;5&quot;/&gt;&lt;property id=&quot;20300&quot; value=&quot;Slide 18&quot;/&gt;&lt;property id=&quot;20307&quot; value=&quot;298&quot;/&gt;&lt;/object&gt;&lt;object type=&quot;3&quot; unique_id=&quot;11111&quot;&gt;&lt;property id=&quot;20148&quot; value=&quot;5&quot;/&gt;&lt;property id=&quot;20300&quot; value=&quot;Slide 19&quot;/&gt;&lt;property id=&quot;20307&quot; value=&quot;299&quot;/&gt;&lt;/object&gt;&lt;object type=&quot;3&quot; unique_id=&quot;11169&quot;&gt;&lt;property id=&quot;20148&quot; value=&quot;5&quot;/&gt;&lt;property id=&quot;20300&quot; value=&quot;Slide 3&quot;/&gt;&lt;property id=&quot;20307&quot; value=&quot;300&quot;/&gt;&lt;/object&gt;&lt;object type=&quot;3&quot; unique_id=&quot;11371&quot;&gt;&lt;property id=&quot;20148&quot; value=&quot;5&quot;/&gt;&lt;property id=&quot;20300&quot; value=&quot;Slide 20&quot;/&gt;&lt;property id=&quot;20307&quot; value=&quot;301&quot;/&gt;&lt;/object&gt;&lt;object type=&quot;3&quot; unique_id=&quot;11436&quot;&gt;&lt;property id=&quot;20148&quot; value=&quot;5&quot;/&gt;&lt;property id=&quot;20300&quot; value=&quot;Slide 5&quot;/&gt;&lt;property id=&quot;20307&quot; value=&quot;302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11318</TotalTime>
  <Words>753</Words>
  <Application>Microsoft Office PowerPoint</Application>
  <PresentationFormat>Widescreen</PresentationFormat>
  <Paragraphs>91</Paragraphs>
  <Slides>21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UTM Showcard</vt:lpstr>
      <vt:lpstr>Roboto Slab SemiBold</vt:lpstr>
      <vt:lpstr>Arial</vt:lpstr>
      <vt:lpstr>UTM Avo</vt:lpstr>
      <vt:lpstr>Calibri Light</vt:lpstr>
      <vt:lpstr>Garamond</vt:lpstr>
      <vt:lpstr>Times New Roman</vt:lpstr>
      <vt:lpstr>宋体</vt:lpstr>
      <vt:lpstr>Calibri</vt:lpstr>
      <vt:lpstr>印品黑体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XUANNGOC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Ngoc Huyen</dc:creator>
  <cp:lastModifiedBy>Administrator</cp:lastModifiedBy>
  <cp:revision>1306</cp:revision>
  <dcterms:created xsi:type="dcterms:W3CDTF">2007-01-24T03:21:18Z</dcterms:created>
  <dcterms:modified xsi:type="dcterms:W3CDTF">2023-04-19T11:57:46Z</dcterms:modified>
</cp:coreProperties>
</file>